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74" r:id="rId3"/>
    <p:sldId id="334" r:id="rId4"/>
    <p:sldId id="335" r:id="rId5"/>
    <p:sldId id="336" r:id="rId6"/>
    <p:sldId id="337" r:id="rId7"/>
    <p:sldId id="338" r:id="rId8"/>
    <p:sldId id="340" r:id="rId9"/>
    <p:sldId id="328" r:id="rId10"/>
    <p:sldId id="331" r:id="rId11"/>
    <p:sldId id="332" r:id="rId12"/>
    <p:sldId id="333" r:id="rId13"/>
  </p:sldIdLst>
  <p:sldSz cx="9906000" cy="6858000" type="A4"/>
  <p:notesSz cx="6723063" cy="9853613"/>
  <p:defaultTextStyle>
    <a:defPPr>
      <a:defRPr lang="ru-RU"/>
    </a:defPPr>
    <a:lvl1pPr marL="0" algn="l" defTabSz="107262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311" algn="l" defTabSz="107262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621" algn="l" defTabSz="107262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8932" algn="l" defTabSz="107262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243" algn="l" defTabSz="107262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1554" algn="l" defTabSz="107262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7864" algn="l" defTabSz="107262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4175" algn="l" defTabSz="107262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0486" algn="l" defTabSz="107262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8F69A8E-5343-4EEA-9A84-15AC891BFE2F}">
          <p14:sldIdLst>
            <p14:sldId id="256"/>
            <p14:sldId id="274"/>
            <p14:sldId id="334"/>
            <p14:sldId id="335"/>
            <p14:sldId id="336"/>
            <p14:sldId id="337"/>
            <p14:sldId id="338"/>
            <p14:sldId id="340"/>
            <p14:sldId id="328"/>
            <p14:sldId id="331"/>
            <p14:sldId id="332"/>
            <p14:sldId id="33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72" autoAdjust="0"/>
    <p:restoredTop sz="94670" autoAdjust="0"/>
  </p:normalViewPr>
  <p:slideViewPr>
    <p:cSldViewPr>
      <p:cViewPr>
        <p:scale>
          <a:sx n="66" d="100"/>
          <a:sy n="66" d="100"/>
        </p:scale>
        <p:origin x="-798" y="-93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60" cy="493233"/>
          </a:xfrm>
          <a:prstGeom prst="rect">
            <a:avLst/>
          </a:prstGeom>
        </p:spPr>
        <p:txBody>
          <a:bodyPr vert="horz" lIns="90626" tIns="45313" rIns="90626" bIns="453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7433" y="0"/>
            <a:ext cx="2914060" cy="493233"/>
          </a:xfrm>
          <a:prstGeom prst="rect">
            <a:avLst/>
          </a:prstGeom>
        </p:spPr>
        <p:txBody>
          <a:bodyPr vert="horz" lIns="90626" tIns="45313" rIns="90626" bIns="45313" rtlCol="0"/>
          <a:lstStyle>
            <a:lvl1pPr algn="r">
              <a:defRPr sz="1200"/>
            </a:lvl1pPr>
          </a:lstStyle>
          <a:p>
            <a:fld id="{7436A6B2-CD23-4FEE-8CDF-0E3FF9D24ABC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93738" y="739775"/>
            <a:ext cx="5335587" cy="3694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26" tIns="45313" rIns="90626" bIns="4531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1993" y="4680191"/>
            <a:ext cx="5379078" cy="4434362"/>
          </a:xfrm>
          <a:prstGeom prst="rect">
            <a:avLst/>
          </a:prstGeom>
        </p:spPr>
        <p:txBody>
          <a:bodyPr vert="horz" lIns="90626" tIns="45313" rIns="90626" bIns="4531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58805"/>
            <a:ext cx="2914060" cy="493232"/>
          </a:xfrm>
          <a:prstGeom prst="rect">
            <a:avLst/>
          </a:prstGeom>
        </p:spPr>
        <p:txBody>
          <a:bodyPr vert="horz" lIns="90626" tIns="45313" rIns="90626" bIns="453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7433" y="9358805"/>
            <a:ext cx="2914060" cy="493232"/>
          </a:xfrm>
          <a:prstGeom prst="rect">
            <a:avLst/>
          </a:prstGeom>
        </p:spPr>
        <p:txBody>
          <a:bodyPr vert="horz" lIns="90626" tIns="45313" rIns="90626" bIns="45313" rtlCol="0" anchor="b"/>
          <a:lstStyle>
            <a:lvl1pPr algn="r">
              <a:defRPr sz="1200"/>
            </a:lvl1pPr>
          </a:lstStyle>
          <a:p>
            <a:fld id="{10F5DAE7-6703-427D-A6AF-F501A467A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920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62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6311" algn="l" defTabSz="107262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2621" algn="l" defTabSz="107262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8932" algn="l" defTabSz="107262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5243" algn="l" defTabSz="107262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1554" algn="l" defTabSz="107262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7864" algn="l" defTabSz="107262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4175" algn="l" defTabSz="107262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90486" algn="l" defTabSz="107262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3738" y="739775"/>
            <a:ext cx="5335587" cy="3694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63196">
              <a:defRPr/>
            </a:pPr>
            <a:r>
              <a:rPr lang="ru-RU" dirty="0"/>
              <a:t>АМК-2 может устанавливаться на стационарных объектах (здания, вышки), на подвижных объектах (автомобили, бронированная техника). Может применяться в виде мобильного, носимого </a:t>
            </a:r>
            <a:r>
              <a:rPr lang="ru-RU" dirty="0" err="1"/>
              <a:t>метеокомплекта</a:t>
            </a:r>
            <a:r>
              <a:rPr lang="ru-RU" dirty="0"/>
              <a:t>, и устанавливаться на универсальной мачте с питанием от блока аккумуляторных батарей.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5DAE7-6703-427D-A6AF-F501A467A68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646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2A9AA-7192-4C20-AF00-04FE0C30333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469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3738" y="739775"/>
            <a:ext cx="5335587" cy="3694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63196">
              <a:defRPr/>
            </a:pPr>
            <a:r>
              <a:rPr lang="ru-RU" dirty="0"/>
              <a:t>АМК-2 может устанавливаться на стационарных объектах (здания, вышки), на подвижных объектах (автомобили, бронированная техника). Может применяться в виде мобильного, носимого </a:t>
            </a:r>
            <a:r>
              <a:rPr lang="ru-RU" dirty="0" err="1"/>
              <a:t>метеокомплекта</a:t>
            </a:r>
            <a:r>
              <a:rPr lang="ru-RU" dirty="0"/>
              <a:t>, и устанавливаться на универсальной мачте с питанием от блока аккумуляторных батарей.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5DAE7-6703-427D-A6AF-F501A467A68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646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3738" y="739775"/>
            <a:ext cx="5335587" cy="3694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63196">
              <a:defRPr/>
            </a:pPr>
            <a:r>
              <a:rPr lang="ru-RU" dirty="0"/>
              <a:t>АМК-2 может устанавливаться на стационарных объектах (здания, вышки), на подвижных объектах (автомобили, бронированная техника). Может применяться в виде мобильного, носимого </a:t>
            </a:r>
            <a:r>
              <a:rPr lang="ru-RU" dirty="0" err="1"/>
              <a:t>метеокомплекта</a:t>
            </a:r>
            <a:r>
              <a:rPr lang="ru-RU" dirty="0"/>
              <a:t>, и устанавливаться на универсальной мачте с питанием от блока аккумуляторных батарей.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5DAE7-6703-427D-A6AF-F501A467A68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646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3738" y="739775"/>
            <a:ext cx="5335587" cy="3694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63196">
              <a:defRPr/>
            </a:pPr>
            <a:r>
              <a:rPr lang="ru-RU" dirty="0"/>
              <a:t>АМК-2 может устанавливаться на стационарных объектах (здания, вышки), на подвижных объектах (автомобили, бронированная техника). Может применяться в виде мобильного, носимого </a:t>
            </a:r>
            <a:r>
              <a:rPr lang="ru-RU" dirty="0" err="1"/>
              <a:t>метеокомплекта</a:t>
            </a:r>
            <a:r>
              <a:rPr lang="ru-RU" dirty="0"/>
              <a:t>, и устанавливаться на универсальной мачте с питанием от блока аккумуляторных батарей.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5DAE7-6703-427D-A6AF-F501A467A68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646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3738" y="739775"/>
            <a:ext cx="5335587" cy="3694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63196">
              <a:defRPr/>
            </a:pPr>
            <a:r>
              <a:rPr lang="ru-RU" dirty="0"/>
              <a:t>АМК-2 может устанавливаться на стационарных объектах (здания, вышки), на подвижных объектах (автомобили, бронированная техника). Может применяться в виде мобильного, носимого </a:t>
            </a:r>
            <a:r>
              <a:rPr lang="ru-RU" dirty="0" err="1"/>
              <a:t>метеокомплекта</a:t>
            </a:r>
            <a:r>
              <a:rPr lang="ru-RU" dirty="0"/>
              <a:t>, и устанавливаться на универсальной мачте с питанием от блока аккумуляторных батарей.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5DAE7-6703-427D-A6AF-F501A467A68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646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3738" y="739775"/>
            <a:ext cx="5335587" cy="3694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63196">
              <a:defRPr/>
            </a:pPr>
            <a:r>
              <a:rPr lang="ru-RU" dirty="0"/>
              <a:t>АМК-2 может устанавливаться на стационарных объектах (здания, вышки), на подвижных объектах (автомобили, бронированная техника). Может применяться в виде мобильного, носимого </a:t>
            </a:r>
            <a:r>
              <a:rPr lang="ru-RU" dirty="0" err="1"/>
              <a:t>метеокомплекта</a:t>
            </a:r>
            <a:r>
              <a:rPr lang="ru-RU" dirty="0"/>
              <a:t>, и устанавливаться на универсальной мачте с питанием от блока аккумуляторных батарей.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5DAE7-6703-427D-A6AF-F501A467A68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646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3738" y="739775"/>
            <a:ext cx="5335587" cy="3694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63196">
              <a:defRPr/>
            </a:pPr>
            <a:r>
              <a:rPr lang="ru-RU" dirty="0"/>
              <a:t>АМК-2 может устанавливаться на стационарных объектах (здания, вышки), на подвижных объектах (автомобили, бронированная техника). Может применяться в виде мобильного, носимого </a:t>
            </a:r>
            <a:r>
              <a:rPr lang="ru-RU" dirty="0" err="1"/>
              <a:t>метеокомплекта</a:t>
            </a:r>
            <a:r>
              <a:rPr lang="ru-RU" dirty="0"/>
              <a:t>, и устанавливаться на универсальной мачте с питанием от блока аккумуляторных батарей.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5DAE7-6703-427D-A6AF-F501A467A68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646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3738" y="739775"/>
            <a:ext cx="5335587" cy="3694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63196">
              <a:defRPr/>
            </a:pPr>
            <a:r>
              <a:rPr lang="ru-RU" dirty="0"/>
              <a:t>АМК-2 может устанавливаться на стационарных объектах (здания, вышки), на подвижных объектах (автомобили, бронированная техника). Может применяться в виде мобильного, носимого </a:t>
            </a:r>
            <a:r>
              <a:rPr lang="ru-RU" dirty="0" err="1"/>
              <a:t>метеокомплекта</a:t>
            </a:r>
            <a:r>
              <a:rPr lang="ru-RU" dirty="0"/>
              <a:t>, и устанавливаться на универсальной мачте с питанием от блока аккумуляторных батарей.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5DAE7-6703-427D-A6AF-F501A467A68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646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9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8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1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7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0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E7C2B-CC2F-40E8-AAE1-C9105A105AB2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8201-EFE4-4E9F-8F0C-A8D84A3CE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823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E7C2B-CC2F-40E8-AAE1-C9105A105AB2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8201-EFE4-4E9F-8F0C-A8D84A3CE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313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E7C2B-CC2F-40E8-AAE1-C9105A105AB2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8201-EFE4-4E9F-8F0C-A8D84A3CE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726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 слайд с эмблемо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54748" y="213926"/>
            <a:ext cx="7971290" cy="416084"/>
          </a:xfrm>
          <a:effectLst/>
        </p:spPr>
        <p:txBody>
          <a:bodyPr>
            <a:spAutoFit/>
          </a:bodyPr>
          <a:lstStyle>
            <a:lvl1pPr algn="l">
              <a:defRPr sz="2000" b="1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4026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E7C2B-CC2F-40E8-AAE1-C9105A105AB2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8201-EFE4-4E9F-8F0C-A8D84A3CE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776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31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62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89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2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15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78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41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04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E7C2B-CC2F-40E8-AAE1-C9105A105AB2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8201-EFE4-4E9F-8F0C-A8D84A3CE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7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E7C2B-CC2F-40E8-AAE1-C9105A105AB2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8201-EFE4-4E9F-8F0C-A8D84A3CE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752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311" indent="0">
              <a:buNone/>
              <a:defRPr sz="2300" b="1"/>
            </a:lvl2pPr>
            <a:lvl3pPr marL="1072621" indent="0">
              <a:buNone/>
              <a:defRPr sz="2100" b="1"/>
            </a:lvl3pPr>
            <a:lvl4pPr marL="1608932" indent="0">
              <a:buNone/>
              <a:defRPr sz="1900" b="1"/>
            </a:lvl4pPr>
            <a:lvl5pPr marL="2145243" indent="0">
              <a:buNone/>
              <a:defRPr sz="1900" b="1"/>
            </a:lvl5pPr>
            <a:lvl6pPr marL="2681554" indent="0">
              <a:buNone/>
              <a:defRPr sz="1900" b="1"/>
            </a:lvl6pPr>
            <a:lvl7pPr marL="3217864" indent="0">
              <a:buNone/>
              <a:defRPr sz="1900" b="1"/>
            </a:lvl7pPr>
            <a:lvl8pPr marL="3754175" indent="0">
              <a:buNone/>
              <a:defRPr sz="1900" b="1"/>
            </a:lvl8pPr>
            <a:lvl9pPr marL="4290486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311" indent="0">
              <a:buNone/>
              <a:defRPr sz="2300" b="1"/>
            </a:lvl2pPr>
            <a:lvl3pPr marL="1072621" indent="0">
              <a:buNone/>
              <a:defRPr sz="2100" b="1"/>
            </a:lvl3pPr>
            <a:lvl4pPr marL="1608932" indent="0">
              <a:buNone/>
              <a:defRPr sz="1900" b="1"/>
            </a:lvl4pPr>
            <a:lvl5pPr marL="2145243" indent="0">
              <a:buNone/>
              <a:defRPr sz="1900" b="1"/>
            </a:lvl5pPr>
            <a:lvl6pPr marL="2681554" indent="0">
              <a:buNone/>
              <a:defRPr sz="1900" b="1"/>
            </a:lvl6pPr>
            <a:lvl7pPr marL="3217864" indent="0">
              <a:buNone/>
              <a:defRPr sz="1900" b="1"/>
            </a:lvl7pPr>
            <a:lvl8pPr marL="3754175" indent="0">
              <a:buNone/>
              <a:defRPr sz="1900" b="1"/>
            </a:lvl8pPr>
            <a:lvl9pPr marL="4290486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E7C2B-CC2F-40E8-AAE1-C9105A105AB2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8201-EFE4-4E9F-8F0C-A8D84A3CE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433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E7C2B-CC2F-40E8-AAE1-C9105A105AB2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8201-EFE4-4E9F-8F0C-A8D84A3CE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94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E7C2B-CC2F-40E8-AAE1-C9105A105AB2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8201-EFE4-4E9F-8F0C-A8D84A3CE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629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4" y="273049"/>
            <a:ext cx="3259006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4"/>
            <a:ext cx="5537729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4" y="1435104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311" indent="0">
              <a:buNone/>
              <a:defRPr sz="1400"/>
            </a:lvl2pPr>
            <a:lvl3pPr marL="1072621" indent="0">
              <a:buNone/>
              <a:defRPr sz="1200"/>
            </a:lvl3pPr>
            <a:lvl4pPr marL="1608932" indent="0">
              <a:buNone/>
              <a:defRPr sz="1100"/>
            </a:lvl4pPr>
            <a:lvl5pPr marL="2145243" indent="0">
              <a:buNone/>
              <a:defRPr sz="1100"/>
            </a:lvl5pPr>
            <a:lvl6pPr marL="2681554" indent="0">
              <a:buNone/>
              <a:defRPr sz="1100"/>
            </a:lvl6pPr>
            <a:lvl7pPr marL="3217864" indent="0">
              <a:buNone/>
              <a:defRPr sz="1100"/>
            </a:lvl7pPr>
            <a:lvl8pPr marL="3754175" indent="0">
              <a:buNone/>
              <a:defRPr sz="1100"/>
            </a:lvl8pPr>
            <a:lvl9pPr marL="4290486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E7C2B-CC2F-40E8-AAE1-C9105A105AB2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8201-EFE4-4E9F-8F0C-A8D84A3CE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70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36311" indent="0">
              <a:buNone/>
              <a:defRPr sz="3300"/>
            </a:lvl2pPr>
            <a:lvl3pPr marL="1072621" indent="0">
              <a:buNone/>
              <a:defRPr sz="2800"/>
            </a:lvl3pPr>
            <a:lvl4pPr marL="1608932" indent="0">
              <a:buNone/>
              <a:defRPr sz="2300"/>
            </a:lvl4pPr>
            <a:lvl5pPr marL="2145243" indent="0">
              <a:buNone/>
              <a:defRPr sz="2300"/>
            </a:lvl5pPr>
            <a:lvl6pPr marL="2681554" indent="0">
              <a:buNone/>
              <a:defRPr sz="2300"/>
            </a:lvl6pPr>
            <a:lvl7pPr marL="3217864" indent="0">
              <a:buNone/>
              <a:defRPr sz="2300"/>
            </a:lvl7pPr>
            <a:lvl8pPr marL="3754175" indent="0">
              <a:buNone/>
              <a:defRPr sz="2300"/>
            </a:lvl8pPr>
            <a:lvl9pPr marL="4290486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41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311" indent="0">
              <a:buNone/>
              <a:defRPr sz="1400"/>
            </a:lvl2pPr>
            <a:lvl3pPr marL="1072621" indent="0">
              <a:buNone/>
              <a:defRPr sz="1200"/>
            </a:lvl3pPr>
            <a:lvl4pPr marL="1608932" indent="0">
              <a:buNone/>
              <a:defRPr sz="1100"/>
            </a:lvl4pPr>
            <a:lvl5pPr marL="2145243" indent="0">
              <a:buNone/>
              <a:defRPr sz="1100"/>
            </a:lvl5pPr>
            <a:lvl6pPr marL="2681554" indent="0">
              <a:buNone/>
              <a:defRPr sz="1100"/>
            </a:lvl6pPr>
            <a:lvl7pPr marL="3217864" indent="0">
              <a:buNone/>
              <a:defRPr sz="1100"/>
            </a:lvl7pPr>
            <a:lvl8pPr marL="3754175" indent="0">
              <a:buNone/>
              <a:defRPr sz="1100"/>
            </a:lvl8pPr>
            <a:lvl9pPr marL="4290486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E7C2B-CC2F-40E8-AAE1-C9105A105AB2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8201-EFE4-4E9F-8F0C-A8D84A3CE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681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107263" tIns="53630" rIns="107263" bIns="5363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107263" tIns="53630" rIns="107263" bIns="5363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107263" tIns="53630" rIns="107263" bIns="5363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E7C2B-CC2F-40E8-AAE1-C9105A105AB2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107263" tIns="53630" rIns="107263" bIns="5363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107263" tIns="53630" rIns="107263" bIns="5363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D8201-EFE4-4E9F-8F0C-A8D84A3CE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519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1072621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233" indent="-402233" algn="l" defTabSz="1072621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505" indent="-335194" algn="l" defTabSz="1072621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0777" indent="-268155" algn="l" defTabSz="10726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088" indent="-268155" algn="l" defTabSz="1072621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398" indent="-268155" algn="l" defTabSz="1072621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49709" indent="-268155" algn="l" defTabSz="10726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020" indent="-268155" algn="l" defTabSz="10726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2331" indent="-268155" algn="l" defTabSz="10726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8641" indent="-268155" algn="l" defTabSz="10726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262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311" algn="l" defTabSz="107262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621" algn="l" defTabSz="107262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8932" algn="l" defTabSz="107262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243" algn="l" defTabSz="107262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1554" algn="l" defTabSz="107262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7864" algn="l" defTabSz="107262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4175" algn="l" defTabSz="107262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0486" algn="l" defTabSz="107262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4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27.png"/><Relationship Id="rId3" Type="http://schemas.openxmlformats.org/officeDocument/2006/relationships/image" Target="../media/image4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0.png"/><Relationship Id="rId20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openxmlformats.org/officeDocument/2006/relationships/image" Target="../media/image42.jpeg"/><Relationship Id="rId4" Type="http://schemas.openxmlformats.org/officeDocument/2006/relationships/image" Target="../media/image28.jp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koval\Desktop\5f9ad158ac0b34fb5df4fce46a4ec55b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1000"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255878"/>
            <a:ext cx="10321476" cy="711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8544" y="1836777"/>
            <a:ext cx="8420100" cy="1470025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Комплекс для поражения воздушных целей с использованием мощного химического кислород-йодного лазера</a:t>
            </a:r>
            <a:endParaRPr lang="ru-RU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59832" y="5693975"/>
            <a:ext cx="7140512" cy="64632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sz="36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ООО «НПП «АДВЕНТ»</a:t>
            </a:r>
          </a:p>
        </p:txBody>
      </p:sp>
      <p:pic>
        <p:nvPicPr>
          <p:cNvPr id="10" name="Picture 2" descr="E:\ЛОГО и проч\ADVENT.SINGLE11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293096"/>
            <a:ext cx="2676909" cy="218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34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koval\Desktop\Без имени-2авп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906000" cy="117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96617" y="294298"/>
            <a:ext cx="8206070" cy="584765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Модуль формирования излучения</a:t>
            </a:r>
            <a:endParaRPr lang="ru-RU" sz="32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412" y="1618060"/>
            <a:ext cx="4117459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53853" y="1700808"/>
            <a:ext cx="504055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ea typeface="Segoe UI Semibold" pitchFamily="2" charset="-52"/>
                <a:cs typeface="Arial" pitchFamily="34" charset="0"/>
              </a:rPr>
              <a:t>Модуль формирования излучения обеспечивает создание условий, необходимых для получения лазерного излучения, а также генерацию и наведение излучения на цель.</a:t>
            </a:r>
          </a:p>
          <a:p>
            <a:pPr lvl="0">
              <a:defRPr/>
            </a:pPr>
            <a:endParaRPr lang="ru-RU" sz="2400" dirty="0" smtClean="0">
              <a:solidFill>
                <a:prstClr val="black"/>
              </a:solidFill>
              <a:latin typeface="Arial" pitchFamily="34" charset="0"/>
              <a:ea typeface="Segoe UI Semibold" pitchFamily="2" charset="-52"/>
              <a:cs typeface="Arial" pitchFamily="34" charset="0"/>
            </a:endParaRPr>
          </a:p>
          <a:p>
            <a:pPr lvl="0">
              <a:defRPr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ea typeface="Segoe UI Semibold" pitchFamily="2" charset="-52"/>
                <a:cs typeface="Arial" pitchFamily="34" charset="0"/>
              </a:rPr>
              <a:t>Модуль формирования излучения может быть размещен на открытых площадках и различных типах транспортных платформ</a:t>
            </a:r>
            <a:endParaRPr lang="ru-RU" sz="2400" dirty="0">
              <a:solidFill>
                <a:prstClr val="black"/>
              </a:solidFill>
              <a:latin typeface="Arial" pitchFamily="34" charset="0"/>
              <a:ea typeface="Segoe UI Semibold" pitchFamily="2" charset="-5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61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koval\Desktop\Без имени-2авп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77" y="1"/>
            <a:ext cx="9912877" cy="117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89945" y="151872"/>
            <a:ext cx="8569953" cy="830987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  <a:latin typeface="Arial Black" panose="020B0A04020102020204" pitchFamily="34" charset="0"/>
              </a:rPr>
              <a:t>Модуль </a:t>
            </a:r>
            <a:r>
              <a:rPr lang="ru-RU" sz="24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обнаружения цели и восстановления </a:t>
            </a:r>
          </a:p>
          <a:p>
            <a:pPr algn="ctr"/>
            <a:r>
              <a:rPr lang="ru-RU" sz="24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давления</a:t>
            </a:r>
            <a:endParaRPr lang="ru-RU" sz="24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1225" y="1412776"/>
            <a:ext cx="504055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ea typeface="Segoe UI Semibold" pitchFamily="2" charset="-52"/>
                <a:cs typeface="Arial" pitchFamily="34" charset="0"/>
              </a:rPr>
              <a:t>Модуль обнаружения цели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ea typeface="Segoe UI Semibold" pitchFamily="2" charset="-52"/>
                <a:cs typeface="Arial" pitchFamily="34" charset="0"/>
              </a:rPr>
              <a:t>и восстановления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ea typeface="Segoe UI Semibold" pitchFamily="2" charset="-52"/>
                <a:cs typeface="Arial" pitchFamily="34" charset="0"/>
              </a:rPr>
              <a:t>давления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ea typeface="Segoe UI Semibold" pitchFamily="2" charset="-52"/>
                <a:cs typeface="Arial" pitchFamily="34" charset="0"/>
              </a:rPr>
              <a:t>предназначен для обнаружения целей и создания условий непрерывной работы модуля формирования излучения (повышение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ea typeface="Segoe UI Semibold" pitchFamily="2" charset="-52"/>
                <a:cs typeface="Arial" pitchFamily="34" charset="0"/>
              </a:rPr>
              <a:t>полного давления низконапорного газового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ea typeface="Segoe UI Semibold" pitchFamily="2" charset="-52"/>
                <a:cs typeface="Arial" pitchFamily="34" charset="0"/>
              </a:rPr>
              <a:t>потока, образующегося после генерации лазерного излучения, его последующий выхлоп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ea typeface="Segoe UI Semibold" pitchFamily="2" charset="-52"/>
                <a:cs typeface="Arial" pitchFamily="34" charset="0"/>
              </a:rPr>
              <a:t>в окружающую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ea typeface="Segoe UI Semibold" pitchFamily="2" charset="-52"/>
                <a:cs typeface="Arial" pitchFamily="34" charset="0"/>
              </a:rPr>
              <a:t>среду).</a:t>
            </a:r>
          </a:p>
          <a:p>
            <a:pPr lvl="0">
              <a:defRPr/>
            </a:pPr>
            <a:endParaRPr lang="ru-RU" sz="2000" dirty="0" smtClean="0">
              <a:solidFill>
                <a:prstClr val="black"/>
              </a:solidFill>
              <a:latin typeface="Arial" pitchFamily="34" charset="0"/>
              <a:ea typeface="Segoe UI Semibold" pitchFamily="2" charset="-52"/>
              <a:cs typeface="Arial" pitchFamily="34" charset="0"/>
            </a:endParaRPr>
          </a:p>
          <a:p>
            <a:pPr lvl="0"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ea typeface="Segoe UI Semibold" pitchFamily="2" charset="-52"/>
                <a:cs typeface="Arial" pitchFamily="34" charset="0"/>
              </a:rPr>
              <a:t>Модуль восстановления давления и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ea typeface="Segoe UI Semibold" pitchFamily="2" charset="-52"/>
                <a:cs typeface="Arial" pitchFamily="34" charset="0"/>
              </a:rPr>
              <a:t>обнаружения может быть размещен на открытых площадках и различных типах транспортных платформ</a:t>
            </a:r>
            <a:endParaRPr lang="ru-RU" sz="2000" dirty="0">
              <a:solidFill>
                <a:prstClr val="black"/>
              </a:solidFill>
              <a:latin typeface="Arial" pitchFamily="34" charset="0"/>
              <a:ea typeface="Segoe UI Semibold" pitchFamily="2" charset="-52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39" y="1606247"/>
            <a:ext cx="3995092" cy="4322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38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koval\Desktop\Без имени-2авп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912877" cy="117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90937" y="294298"/>
            <a:ext cx="4786866" cy="584765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ru-RU" sz="3200" dirty="0">
                <a:solidFill>
                  <a:schemeClr val="tx2"/>
                </a:solidFill>
                <a:latin typeface="Arial Black" panose="020B0A04020102020204" pitchFamily="34" charset="0"/>
              </a:rPr>
              <a:t>Модуль </a:t>
            </a:r>
            <a:r>
              <a:rPr lang="ru-RU" sz="32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управления</a:t>
            </a:r>
            <a:endParaRPr lang="ru-RU" sz="32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2479" y="4869160"/>
            <a:ext cx="504055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800" dirty="0" smtClean="0">
                <a:solidFill>
                  <a:prstClr val="black"/>
                </a:solidFill>
                <a:latin typeface="Arial" pitchFamily="34" charset="0"/>
                <a:ea typeface="Segoe UI Semibold" pitchFamily="2" charset="-52"/>
                <a:cs typeface="Arial" pitchFamily="34" charset="0"/>
              </a:rPr>
              <a:t>Модуль управления может быть размещен внутри помещений стационарных и подвижных объектов,  на открытых площадках и различных типах транспортных платформ</a:t>
            </a:r>
            <a:endParaRPr lang="ru-RU" sz="1800" dirty="0">
              <a:solidFill>
                <a:prstClr val="black"/>
              </a:solidFill>
              <a:latin typeface="Arial" pitchFamily="34" charset="0"/>
              <a:ea typeface="Segoe UI Semibold" pitchFamily="2" charset="-52"/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771" y="3645024"/>
            <a:ext cx="2998903" cy="3119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Текст 3"/>
          <p:cNvSpPr txBox="1">
            <a:spLocks/>
          </p:cNvSpPr>
          <p:nvPr/>
        </p:nvSpPr>
        <p:spPr>
          <a:xfrm>
            <a:off x="272479" y="1203984"/>
            <a:ext cx="5400601" cy="3665176"/>
          </a:xfrm>
          <a:prstGeom prst="rect">
            <a:avLst/>
          </a:prstGeom>
        </p:spPr>
        <p:txBody>
          <a:bodyPr>
            <a:noAutofit/>
          </a:bodyPr>
          <a:lstStyle>
            <a:lvl1pPr marL="402233" indent="-402233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71505" indent="-335194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0777" indent="-268155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7088" indent="-268155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13398" indent="-268155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49709" indent="-268155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020" indent="-268155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2331" indent="-268155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8641" indent="-268155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Модуль управления обеспечивает: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Управление режимами работы КПВЦ;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Управление захватом и ведением цели;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Управление составными частями КПВЦ;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Отображение информации о состоянии;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КПВЦ в удобном графическом виде;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Настройку параметров работы КПВЦ;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Автоматическую диагностику исправности составных частей КПВЦ;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отчетной документации.</a:t>
            </a: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 descr="Z:\Контракты и запросы\Выполненные контракты\ОКР Сорт - 2014 г\Фотографии\КРПП-2 фото\SG4_491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44"/>
          <a:stretch/>
        </p:blipFill>
        <p:spPr bwMode="auto">
          <a:xfrm>
            <a:off x="6117222" y="1268760"/>
            <a:ext cx="3047047" cy="236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28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819" y="1268760"/>
            <a:ext cx="4698044" cy="251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2480" y="1301571"/>
            <a:ext cx="4827974" cy="5956062"/>
          </a:xfrm>
          <a:prstGeom prst="rect">
            <a:avLst/>
          </a:prstGeom>
          <a:noFill/>
        </p:spPr>
        <p:txBody>
          <a:bodyPr wrap="square" lIns="107263" tIns="53630" rIns="107263" bIns="53630" rtlCol="0">
            <a:spAutoFit/>
          </a:bodyPr>
          <a:lstStyle/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Специалистами ООО «НПП «Адвент» на основе ранее спроектированных и изготовленных компонентов, разработан технический проект комплекса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для поражения воздушных целей с использованием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мощного химического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кислород-йодного лазера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(КПВЦ). </a:t>
            </a: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КПВЦ предназначен для обнаружения, ведения (слежения), поражения воздушных целей на расстоянии до 7 км.</a:t>
            </a: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КПВЦ может применяться на любых стационарных и подвижных объектах военного и специального назначения</a:t>
            </a: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5" descr="C:\Users\koval\Desktop\Без имени-2авпи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906000" cy="117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96617" y="263515"/>
            <a:ext cx="5783933" cy="646321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ru-RU" sz="36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Назначение и состав</a:t>
            </a:r>
            <a:endParaRPr lang="ru-RU" sz="36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01072" y="4125714"/>
            <a:ext cx="4304928" cy="2732286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Состав КПВЦ;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Базовый модуль;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Комплект соединительных кабелей;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Эксплуатационная документация;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Комплект ЗИП-О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76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koval\Desktop\Без имени-2авп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906000" cy="117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6078" y="109632"/>
            <a:ext cx="6369029" cy="954097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Технические характеристики 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КПВЦ</a:t>
            </a:r>
            <a:endParaRPr lang="ru-RU" sz="28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92" y="1268760"/>
            <a:ext cx="1080000" cy="108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42268" y="2748068"/>
            <a:ext cx="2601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 Black" pitchFamily="34" charset="0"/>
              </a:rPr>
              <a:t>Выходная мощность </a:t>
            </a:r>
            <a:r>
              <a:rPr lang="ru-RU" sz="1600" dirty="0" smtClean="0">
                <a:latin typeface="Arial Black" pitchFamily="34" charset="0"/>
              </a:rPr>
              <a:t>излучения, кВт</a:t>
            </a:r>
          </a:p>
          <a:p>
            <a:pPr algn="ctr"/>
            <a:r>
              <a:rPr lang="ru-RU" sz="1600" dirty="0" smtClean="0"/>
              <a:t>50-1000</a:t>
            </a:r>
            <a:endParaRPr lang="ru-RU" sz="1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92" y="2610990"/>
            <a:ext cx="1080000" cy="108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78940" y="1393260"/>
            <a:ext cx="27035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 Black" pitchFamily="34" charset="0"/>
              </a:rPr>
              <a:t>Расход лазерного рабочего </a:t>
            </a:r>
            <a:r>
              <a:rPr lang="ru-RU" sz="1600" dirty="0" smtClean="0">
                <a:latin typeface="Arial Black" pitchFamily="34" charset="0"/>
              </a:rPr>
              <a:t>тела, г/с</a:t>
            </a:r>
          </a:p>
          <a:p>
            <a:pPr algn="ctr"/>
            <a:r>
              <a:rPr lang="ru-RU" sz="1600" dirty="0" smtClean="0"/>
              <a:t>300</a:t>
            </a:r>
            <a:endParaRPr lang="ru-RU" sz="16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389" y="1268760"/>
            <a:ext cx="1080000" cy="108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442876" y="2748068"/>
            <a:ext cx="2775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 Black" pitchFamily="34" charset="0"/>
              </a:rPr>
              <a:t>Рабочее тело  активного </a:t>
            </a:r>
            <a:r>
              <a:rPr lang="ru-RU" sz="1600" dirty="0" smtClean="0">
                <a:latin typeface="Arial Black" pitchFamily="34" charset="0"/>
              </a:rPr>
              <a:t>диффузора</a:t>
            </a:r>
          </a:p>
          <a:p>
            <a:pPr algn="ctr"/>
            <a:r>
              <a:rPr lang="ru-RU" sz="1600" dirty="0" smtClean="0"/>
              <a:t>холодный воздух</a:t>
            </a:r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6290734" y="4154369"/>
            <a:ext cx="3079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 Black" pitchFamily="34" charset="0"/>
              </a:rPr>
              <a:t>Рабочее тело </a:t>
            </a:r>
            <a:r>
              <a:rPr lang="ru-RU" sz="1600" dirty="0" smtClean="0">
                <a:latin typeface="Arial Black" pitchFamily="34" charset="0"/>
              </a:rPr>
              <a:t>эжектора</a:t>
            </a:r>
          </a:p>
          <a:p>
            <a:pPr algn="ctr"/>
            <a:r>
              <a:rPr lang="ru-RU" sz="1600" dirty="0" smtClean="0"/>
              <a:t>парогазовая смесь</a:t>
            </a:r>
            <a:endParaRPr lang="ru-RU" sz="16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439" y="3888057"/>
            <a:ext cx="1080000" cy="1080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389" y="2610990"/>
            <a:ext cx="1080000" cy="108000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946381" y="1516372"/>
            <a:ext cx="23931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 Black" pitchFamily="34" charset="0"/>
              </a:rPr>
              <a:t>Длина волны, мкм</a:t>
            </a:r>
            <a:endParaRPr lang="ru-RU" sz="1600" dirty="0">
              <a:latin typeface="Arial Black" pitchFamily="34" charset="0"/>
            </a:endParaRPr>
          </a:p>
          <a:p>
            <a:pPr algn="ctr"/>
            <a:r>
              <a:rPr lang="ru-RU" sz="1600" dirty="0" smtClean="0"/>
              <a:t>1,315</a:t>
            </a:r>
            <a:endParaRPr lang="ru-RU" sz="16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92" y="3906756"/>
            <a:ext cx="1080000" cy="108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61429" y="4031257"/>
            <a:ext cx="31630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 Black" pitchFamily="34" charset="0"/>
              </a:rPr>
              <a:t>Оптическое качество лазерного пучка, </a:t>
            </a:r>
            <a:r>
              <a:rPr lang="en-US" sz="1600" dirty="0">
                <a:latin typeface="Arial Black" pitchFamily="34" charset="0"/>
              </a:rPr>
              <a:t>M</a:t>
            </a:r>
            <a:r>
              <a:rPr lang="ru-RU" sz="1600" baseline="30000" dirty="0">
                <a:latin typeface="Arial Black" pitchFamily="34" charset="0"/>
              </a:rPr>
              <a:t>2</a:t>
            </a:r>
            <a:endParaRPr lang="ru-RU" sz="1600" dirty="0">
              <a:latin typeface="Arial Black" pitchFamily="34" charset="0"/>
            </a:endParaRPr>
          </a:p>
          <a:p>
            <a:pPr algn="ctr"/>
            <a:r>
              <a:rPr lang="ru-RU" sz="1600" dirty="0"/>
              <a:t>2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78" y="5198658"/>
            <a:ext cx="1080000" cy="1080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548086" y="5323159"/>
            <a:ext cx="3248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 Black" pitchFamily="34" charset="0"/>
              </a:rPr>
              <a:t>Диапазон рабочих </a:t>
            </a:r>
            <a:r>
              <a:rPr lang="ru-RU" sz="1600" dirty="0" smtClean="0">
                <a:latin typeface="Arial Black" pitchFamily="34" charset="0"/>
              </a:rPr>
              <a:t>температур</a:t>
            </a:r>
          </a:p>
          <a:p>
            <a:pPr algn="ctr"/>
            <a:r>
              <a:rPr lang="ru-RU" sz="1600" dirty="0" smtClean="0"/>
              <a:t>-20...+50</a:t>
            </a:r>
            <a:endParaRPr lang="ru-RU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6201738" y="5349101"/>
            <a:ext cx="3248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 Black" pitchFamily="34" charset="0"/>
              </a:rPr>
              <a:t>Время подготовки реагентов, с, не менее</a:t>
            </a:r>
          </a:p>
          <a:p>
            <a:pPr algn="ctr"/>
            <a:r>
              <a:rPr lang="ru-RU" sz="1600" dirty="0" smtClean="0"/>
              <a:t>1800</a:t>
            </a:r>
            <a:endParaRPr lang="ru-RU" sz="1600" dirty="0"/>
          </a:p>
        </p:txBody>
      </p:sp>
      <p:pic>
        <p:nvPicPr>
          <p:cNvPr id="1026" name="Picture 2" descr="C:\Users\koval\Desktop\МК\хим вещества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439" y="519865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18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koval\Desktop\Без имени-2авп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906000" cy="117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6078" y="109632"/>
            <a:ext cx="6369029" cy="954097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Технические характеристики 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КПВЦ</a:t>
            </a:r>
            <a:endParaRPr lang="ru-RU" sz="28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0812" y="4302028"/>
            <a:ext cx="3307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Arial Black" pitchFamily="34" charset="0"/>
              </a:rPr>
              <a:t>Рабочая </a:t>
            </a:r>
            <a:r>
              <a:rPr lang="ru-RU" sz="1200" dirty="0" smtClean="0">
                <a:latin typeface="Arial Black" pitchFamily="34" charset="0"/>
              </a:rPr>
              <a:t>дистанция, км </a:t>
            </a:r>
          </a:p>
          <a:p>
            <a:pPr algn="ctr"/>
            <a:r>
              <a:rPr lang="ru-RU" sz="1600" dirty="0" smtClean="0"/>
              <a:t>до 7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685970" y="5554404"/>
            <a:ext cx="3077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Arial Black" pitchFamily="34" charset="0"/>
              </a:rPr>
              <a:t>Диапазон </a:t>
            </a:r>
            <a:r>
              <a:rPr lang="ru-RU" sz="1200" dirty="0" smtClean="0">
                <a:latin typeface="Arial Black" pitchFamily="34" charset="0"/>
              </a:rPr>
              <a:t>фокусировки, </a:t>
            </a:r>
            <a:r>
              <a:rPr lang="ru-RU" sz="1200" dirty="0" smtClean="0">
                <a:latin typeface="Arial Black" pitchFamily="34" charset="0"/>
                <a:sym typeface="Symbol"/>
              </a:rPr>
              <a:t>м</a:t>
            </a:r>
            <a:endParaRPr lang="ru-RU" sz="1200" dirty="0" smtClean="0">
              <a:latin typeface="Arial Black" pitchFamily="34" charset="0"/>
            </a:endParaRPr>
          </a:p>
          <a:p>
            <a:pPr algn="ctr"/>
            <a:r>
              <a:rPr lang="en-US" sz="1600" dirty="0" smtClean="0"/>
              <a:t>400</a:t>
            </a:r>
            <a:r>
              <a:rPr lang="ru-RU" sz="1600" dirty="0" smtClean="0"/>
              <a:t>…</a:t>
            </a:r>
            <a:r>
              <a:rPr lang="en-US" sz="1600" dirty="0" smtClean="0">
                <a:sym typeface="Symbol"/>
              </a:rPr>
              <a:t>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205159" y="1692449"/>
            <a:ext cx="3176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Arial Black" pitchFamily="34" charset="0"/>
              </a:rPr>
              <a:t>Диапазон углов </a:t>
            </a:r>
            <a:r>
              <a:rPr lang="ru-RU" sz="1200" dirty="0" smtClean="0">
                <a:latin typeface="Arial Black" pitchFamily="34" charset="0"/>
              </a:rPr>
              <a:t>наведения </a:t>
            </a:r>
            <a:r>
              <a:rPr lang="ru-RU" sz="1200" dirty="0">
                <a:latin typeface="Arial Black" pitchFamily="34" charset="0"/>
              </a:rPr>
              <a:t>по </a:t>
            </a:r>
            <a:r>
              <a:rPr lang="ru-RU" sz="1200" dirty="0" smtClean="0">
                <a:latin typeface="Arial Black" pitchFamily="34" charset="0"/>
              </a:rPr>
              <a:t>азимуту, </a:t>
            </a:r>
            <a:r>
              <a:rPr lang="ru-RU" sz="1200" dirty="0" err="1" smtClean="0">
                <a:latin typeface="Arial Black" pitchFamily="34" charset="0"/>
              </a:rPr>
              <a:t>угл</a:t>
            </a:r>
            <a:r>
              <a:rPr lang="ru-RU" sz="1200" dirty="0">
                <a:latin typeface="Arial Black" pitchFamily="34" charset="0"/>
              </a:rPr>
              <a:t>. град.</a:t>
            </a:r>
          </a:p>
          <a:p>
            <a:pPr algn="ctr"/>
            <a:r>
              <a:rPr lang="ru-RU" sz="1200" dirty="0"/>
              <a:t>-</a:t>
            </a:r>
            <a:r>
              <a:rPr lang="ru-RU" sz="1600" dirty="0" smtClean="0"/>
              <a:t>180…+180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6241103" y="2999775"/>
            <a:ext cx="3104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Arial Black" pitchFamily="34" charset="0"/>
              </a:rPr>
              <a:t>Диапазон углов наведения по </a:t>
            </a:r>
            <a:r>
              <a:rPr lang="ru-RU" sz="1200" dirty="0" smtClean="0">
                <a:latin typeface="Arial Black" pitchFamily="34" charset="0"/>
              </a:rPr>
              <a:t>углу места, </a:t>
            </a:r>
            <a:r>
              <a:rPr lang="ru-RU" sz="1200" dirty="0" err="1" smtClean="0">
                <a:latin typeface="Arial Black" pitchFamily="34" charset="0"/>
              </a:rPr>
              <a:t>угл</a:t>
            </a:r>
            <a:r>
              <a:rPr lang="ru-RU" sz="1200" dirty="0">
                <a:latin typeface="Arial Black" pitchFamily="34" charset="0"/>
              </a:rPr>
              <a:t>. </a:t>
            </a:r>
            <a:r>
              <a:rPr lang="ru-RU" sz="1200" dirty="0" smtClean="0">
                <a:latin typeface="Arial Black" pitchFamily="34" charset="0"/>
              </a:rPr>
              <a:t>град</a:t>
            </a:r>
            <a:r>
              <a:rPr lang="ru-RU" sz="1200" dirty="0">
                <a:latin typeface="Arial Black" pitchFamily="34" charset="0"/>
              </a:rPr>
              <a:t>.</a:t>
            </a:r>
          </a:p>
          <a:p>
            <a:pPr algn="ctr"/>
            <a:r>
              <a:rPr lang="ru-RU" sz="1600" dirty="0" smtClean="0"/>
              <a:t>+5…+65</a:t>
            </a:r>
            <a:endParaRPr lang="ru-RU" sz="16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238223" y="4302028"/>
            <a:ext cx="2746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rial Black" pitchFamily="34" charset="0"/>
              </a:rPr>
              <a:t>Диаметр </a:t>
            </a:r>
            <a:r>
              <a:rPr lang="ru-RU" sz="1200" dirty="0" smtClean="0">
                <a:latin typeface="Arial Black" pitchFamily="34" charset="0"/>
              </a:rPr>
              <a:t>телескопа, м</a:t>
            </a:r>
          </a:p>
          <a:p>
            <a:pPr algn="ctr"/>
            <a:r>
              <a:rPr lang="en-US" sz="1600" dirty="0" smtClean="0"/>
              <a:t>0</a:t>
            </a:r>
            <a:r>
              <a:rPr lang="ru-RU" sz="1600" dirty="0"/>
              <a:t>,</a:t>
            </a:r>
            <a:r>
              <a:rPr lang="en-US" sz="1600" dirty="0" smtClean="0"/>
              <a:t>5</a:t>
            </a:r>
            <a:r>
              <a:rPr lang="ru-RU" sz="1600" dirty="0" smtClean="0"/>
              <a:t>…1</a:t>
            </a:r>
            <a:endParaRPr lang="ru-RU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557" y="3990315"/>
            <a:ext cx="902546" cy="90254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3990315"/>
            <a:ext cx="902546" cy="90254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5277307"/>
            <a:ext cx="902546" cy="90254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819" y="1473069"/>
            <a:ext cx="902546" cy="90254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819" y="2780395"/>
            <a:ext cx="902546" cy="9025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33" y="1447013"/>
            <a:ext cx="902546" cy="90254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33" y="2743561"/>
            <a:ext cx="902546" cy="9025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35402" y="1703228"/>
            <a:ext cx="3378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Arial Black" pitchFamily="34" charset="0"/>
              </a:rPr>
              <a:t>Время непрерывного воздействия силовым излучением на цель, </a:t>
            </a:r>
            <a:r>
              <a:rPr lang="ru-RU" sz="1200" dirty="0" smtClean="0">
                <a:latin typeface="Arial Black" pitchFamily="34" charset="0"/>
              </a:rPr>
              <a:t>с</a:t>
            </a:r>
          </a:p>
          <a:p>
            <a:pPr algn="ctr"/>
            <a:r>
              <a:rPr lang="ru-RU" sz="1600" dirty="0" smtClean="0"/>
              <a:t>не менее 3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496616" y="2962941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Arial Black" pitchFamily="34" charset="0"/>
              </a:rPr>
              <a:t>Время работы силового лазера до пополнения запасов реагентов, </a:t>
            </a:r>
            <a:r>
              <a:rPr lang="ru-RU" sz="1200" dirty="0" smtClean="0">
                <a:latin typeface="Arial Black" pitchFamily="34" charset="0"/>
              </a:rPr>
              <a:t>с</a:t>
            </a:r>
          </a:p>
          <a:p>
            <a:pPr algn="ctr"/>
            <a:r>
              <a:rPr lang="ru-RU" sz="1600" dirty="0" smtClean="0"/>
              <a:t>не менее 100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3452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Дуга 54"/>
          <p:cNvSpPr/>
          <p:nvPr/>
        </p:nvSpPr>
        <p:spPr>
          <a:xfrm rot="17533713">
            <a:off x="2823463" y="-1688894"/>
            <a:ext cx="5876213" cy="9853615"/>
          </a:xfrm>
          <a:custGeom>
            <a:avLst/>
            <a:gdLst>
              <a:gd name="connsiteX0" fmla="*/ 6087051 w 12174103"/>
              <a:gd name="connsiteY0" fmla="*/ 0 h 20260613"/>
              <a:gd name="connsiteX1" fmla="*/ 11980717 w 12174103"/>
              <a:gd name="connsiteY1" fmla="*/ 7597104 h 20260613"/>
              <a:gd name="connsiteX2" fmla="*/ 6087052 w 12174103"/>
              <a:gd name="connsiteY2" fmla="*/ 10130307 h 20260613"/>
              <a:gd name="connsiteX3" fmla="*/ 6087051 w 12174103"/>
              <a:gd name="connsiteY3" fmla="*/ 0 h 20260613"/>
              <a:gd name="connsiteX0" fmla="*/ 6087051 w 12174103"/>
              <a:gd name="connsiteY0" fmla="*/ 0 h 20260613"/>
              <a:gd name="connsiteX1" fmla="*/ 11980717 w 12174103"/>
              <a:gd name="connsiteY1" fmla="*/ 7597104 h 20260613"/>
              <a:gd name="connsiteX0" fmla="*/ 0 w 5893666"/>
              <a:gd name="connsiteY0" fmla="*/ 0 h 9319595"/>
              <a:gd name="connsiteX1" fmla="*/ 5893666 w 5893666"/>
              <a:gd name="connsiteY1" fmla="*/ 7597104 h 9319595"/>
              <a:gd name="connsiteX2" fmla="*/ 1872019 w 5893666"/>
              <a:gd name="connsiteY2" fmla="*/ 9319595 h 9319595"/>
              <a:gd name="connsiteX3" fmla="*/ 0 w 5893666"/>
              <a:gd name="connsiteY3" fmla="*/ 0 h 9319595"/>
              <a:gd name="connsiteX0" fmla="*/ 0 w 5893666"/>
              <a:gd name="connsiteY0" fmla="*/ 0 h 9319595"/>
              <a:gd name="connsiteX1" fmla="*/ 5893666 w 5893666"/>
              <a:gd name="connsiteY1" fmla="*/ 7597104 h 9319595"/>
              <a:gd name="connsiteX0" fmla="*/ 0 w 5893666"/>
              <a:gd name="connsiteY0" fmla="*/ 0 h 9095645"/>
              <a:gd name="connsiteX1" fmla="*/ 5893666 w 5893666"/>
              <a:gd name="connsiteY1" fmla="*/ 7597104 h 9095645"/>
              <a:gd name="connsiteX2" fmla="*/ 1809914 w 5893666"/>
              <a:gd name="connsiteY2" fmla="*/ 9095645 h 9095645"/>
              <a:gd name="connsiteX3" fmla="*/ 0 w 5893666"/>
              <a:gd name="connsiteY3" fmla="*/ 0 h 9095645"/>
              <a:gd name="connsiteX0" fmla="*/ 0 w 5893666"/>
              <a:gd name="connsiteY0" fmla="*/ 0 h 9095645"/>
              <a:gd name="connsiteX1" fmla="*/ 5893666 w 5893666"/>
              <a:gd name="connsiteY1" fmla="*/ 7597104 h 9095645"/>
              <a:gd name="connsiteX0" fmla="*/ 0 w 5893666"/>
              <a:gd name="connsiteY0" fmla="*/ 0 h 9095645"/>
              <a:gd name="connsiteX1" fmla="*/ 5893666 w 5893666"/>
              <a:gd name="connsiteY1" fmla="*/ 7597104 h 9095645"/>
              <a:gd name="connsiteX2" fmla="*/ 1809914 w 5893666"/>
              <a:gd name="connsiteY2" fmla="*/ 9095645 h 9095645"/>
              <a:gd name="connsiteX3" fmla="*/ 0 w 5893666"/>
              <a:gd name="connsiteY3" fmla="*/ 0 h 9095645"/>
              <a:gd name="connsiteX0" fmla="*/ 0 w 5893666"/>
              <a:gd name="connsiteY0" fmla="*/ 0 h 9095645"/>
              <a:gd name="connsiteX1" fmla="*/ 5845527 w 5893666"/>
              <a:gd name="connsiteY1" fmla="*/ 7532953 h 9095645"/>
              <a:gd name="connsiteX0" fmla="*/ 0 w 5878731"/>
              <a:gd name="connsiteY0" fmla="*/ 0 h 9095645"/>
              <a:gd name="connsiteX1" fmla="*/ 5878731 w 5878731"/>
              <a:gd name="connsiteY1" fmla="*/ 7586503 h 9095645"/>
              <a:gd name="connsiteX2" fmla="*/ 1809914 w 5878731"/>
              <a:gd name="connsiteY2" fmla="*/ 9095645 h 9095645"/>
              <a:gd name="connsiteX3" fmla="*/ 0 w 5878731"/>
              <a:gd name="connsiteY3" fmla="*/ 0 h 9095645"/>
              <a:gd name="connsiteX0" fmla="*/ 0 w 5878731"/>
              <a:gd name="connsiteY0" fmla="*/ 0 h 9095645"/>
              <a:gd name="connsiteX1" fmla="*/ 5845527 w 5878731"/>
              <a:gd name="connsiteY1" fmla="*/ 7532953 h 9095645"/>
              <a:gd name="connsiteX0" fmla="*/ 0 w 5876213"/>
              <a:gd name="connsiteY0" fmla="*/ 0 h 9095645"/>
              <a:gd name="connsiteX1" fmla="*/ 5876213 w 5876213"/>
              <a:gd name="connsiteY1" fmla="*/ 7565709 h 9095645"/>
              <a:gd name="connsiteX2" fmla="*/ 1809914 w 5876213"/>
              <a:gd name="connsiteY2" fmla="*/ 9095645 h 9095645"/>
              <a:gd name="connsiteX3" fmla="*/ 0 w 5876213"/>
              <a:gd name="connsiteY3" fmla="*/ 0 h 9095645"/>
              <a:gd name="connsiteX0" fmla="*/ 0 w 5876213"/>
              <a:gd name="connsiteY0" fmla="*/ 0 h 9095645"/>
              <a:gd name="connsiteX1" fmla="*/ 5845527 w 5876213"/>
              <a:gd name="connsiteY1" fmla="*/ 7532953 h 9095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76213" h="9095645" stroke="0" extrusionOk="0">
                <a:moveTo>
                  <a:pt x="0" y="0"/>
                </a:moveTo>
                <a:cubicBezTo>
                  <a:pt x="2775541" y="0"/>
                  <a:pt x="5182156" y="3093299"/>
                  <a:pt x="5876213" y="7565709"/>
                </a:cubicBezTo>
                <a:lnTo>
                  <a:pt x="1809914" y="9095645"/>
                </a:lnTo>
                <a:cubicBezTo>
                  <a:pt x="1809914" y="5718876"/>
                  <a:pt x="0" y="3376769"/>
                  <a:pt x="0" y="0"/>
                </a:cubicBezTo>
                <a:close/>
              </a:path>
              <a:path w="5876213" h="9095645" fill="none">
                <a:moveTo>
                  <a:pt x="0" y="0"/>
                </a:moveTo>
                <a:cubicBezTo>
                  <a:pt x="2775541" y="0"/>
                  <a:pt x="5151470" y="3060543"/>
                  <a:pt x="5845527" y="7532953"/>
                </a:cubicBezTo>
              </a:path>
            </a:pathLst>
          </a:custGeom>
          <a:gradFill flip="none" rotWithShape="1">
            <a:gsLst>
              <a:gs pos="94000">
                <a:schemeClr val="bg1"/>
              </a:gs>
              <a:gs pos="0">
                <a:srgbClr val="4ECCD2"/>
              </a:gs>
              <a:gs pos="50000">
                <a:schemeClr val="bg1"/>
              </a:gs>
              <a:gs pos="100000">
                <a:schemeClr val="bg1"/>
              </a:gs>
            </a:gsLst>
            <a:lin ang="8100000" scaled="1"/>
            <a:tileRect/>
          </a:gradFill>
          <a:ln w="19050"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Дуга 53"/>
          <p:cNvSpPr/>
          <p:nvPr/>
        </p:nvSpPr>
        <p:spPr>
          <a:xfrm rot="17396313">
            <a:off x="2148936" y="-122410"/>
            <a:ext cx="5848038" cy="8382108"/>
          </a:xfrm>
          <a:custGeom>
            <a:avLst/>
            <a:gdLst>
              <a:gd name="connsiteX0" fmla="*/ 5848711 w 11697423"/>
              <a:gd name="connsiteY0" fmla="*/ 0 h 15386372"/>
              <a:gd name="connsiteX1" fmla="*/ 11696749 w 11697423"/>
              <a:gd name="connsiteY1" fmla="*/ 7576427 h 15386372"/>
              <a:gd name="connsiteX2" fmla="*/ 5848712 w 11697423"/>
              <a:gd name="connsiteY2" fmla="*/ 7693186 h 15386372"/>
              <a:gd name="connsiteX3" fmla="*/ 5848711 w 11697423"/>
              <a:gd name="connsiteY3" fmla="*/ 0 h 15386372"/>
              <a:gd name="connsiteX0" fmla="*/ 5848711 w 11697423"/>
              <a:gd name="connsiteY0" fmla="*/ 0 h 15386372"/>
              <a:gd name="connsiteX1" fmla="*/ 11696749 w 11697423"/>
              <a:gd name="connsiteY1" fmla="*/ 7576427 h 15386372"/>
              <a:gd name="connsiteX0" fmla="*/ 0 w 5848038"/>
              <a:gd name="connsiteY0" fmla="*/ 0 h 7737331"/>
              <a:gd name="connsiteX1" fmla="*/ 5848038 w 5848038"/>
              <a:gd name="connsiteY1" fmla="*/ 7576427 h 7737331"/>
              <a:gd name="connsiteX2" fmla="*/ 2301285 w 5848038"/>
              <a:gd name="connsiteY2" fmla="*/ 7737331 h 7737331"/>
              <a:gd name="connsiteX3" fmla="*/ 0 w 5848038"/>
              <a:gd name="connsiteY3" fmla="*/ 0 h 7737331"/>
              <a:gd name="connsiteX0" fmla="*/ 0 w 5848038"/>
              <a:gd name="connsiteY0" fmla="*/ 0 h 7737331"/>
              <a:gd name="connsiteX1" fmla="*/ 5848038 w 5848038"/>
              <a:gd name="connsiteY1" fmla="*/ 7576427 h 773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48038" h="7737331" stroke="0" extrusionOk="0">
                <a:moveTo>
                  <a:pt x="0" y="0"/>
                </a:moveTo>
                <a:cubicBezTo>
                  <a:pt x="3195542" y="0"/>
                  <a:pt x="5799540" y="3373610"/>
                  <a:pt x="5848038" y="7576427"/>
                </a:cubicBezTo>
                <a:cubicBezTo>
                  <a:pt x="3898692" y="7615347"/>
                  <a:pt x="4250631" y="7698411"/>
                  <a:pt x="2301285" y="7737331"/>
                </a:cubicBezTo>
                <a:cubicBezTo>
                  <a:pt x="2301285" y="5172936"/>
                  <a:pt x="0" y="2564395"/>
                  <a:pt x="0" y="0"/>
                </a:cubicBezTo>
                <a:close/>
              </a:path>
              <a:path w="5848038" h="7737331" fill="none">
                <a:moveTo>
                  <a:pt x="0" y="0"/>
                </a:moveTo>
                <a:cubicBezTo>
                  <a:pt x="3195542" y="0"/>
                  <a:pt x="5799540" y="3373610"/>
                  <a:pt x="5848038" y="7576427"/>
                </a:cubicBezTo>
              </a:path>
            </a:pathLst>
          </a:custGeom>
          <a:gradFill flip="none" rotWithShape="1">
            <a:gsLst>
              <a:gs pos="94000">
                <a:schemeClr val="bg1"/>
              </a:gs>
              <a:gs pos="0">
                <a:srgbClr val="8EE496"/>
              </a:gs>
              <a:gs pos="50000">
                <a:schemeClr val="bg1"/>
              </a:gs>
              <a:gs pos="100000">
                <a:schemeClr val="bg1"/>
              </a:gs>
            </a:gsLst>
            <a:lin ang="8100000" scaled="1"/>
            <a:tileRect/>
          </a:gradFill>
          <a:ln w="19050">
            <a:solidFill>
              <a:srgbClr val="0070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уга 5"/>
          <p:cNvSpPr/>
          <p:nvPr/>
        </p:nvSpPr>
        <p:spPr>
          <a:xfrm rot="17456389">
            <a:off x="2259629" y="1551798"/>
            <a:ext cx="5631253" cy="7975745"/>
          </a:xfrm>
          <a:custGeom>
            <a:avLst/>
            <a:gdLst>
              <a:gd name="connsiteX0" fmla="*/ 5631249 w 11262498"/>
              <a:gd name="connsiteY0" fmla="*/ 0 h 13974327"/>
              <a:gd name="connsiteX1" fmla="*/ 10127651 w 11262498"/>
              <a:gd name="connsiteY1" fmla="*/ 2780680 h 13974327"/>
              <a:gd name="connsiteX2" fmla="*/ 11254379 w 11262498"/>
              <a:gd name="connsiteY2" fmla="*/ 7362226 h 13974327"/>
              <a:gd name="connsiteX3" fmla="*/ 5631249 w 11262498"/>
              <a:gd name="connsiteY3" fmla="*/ 6987164 h 13974327"/>
              <a:gd name="connsiteX4" fmla="*/ 5631249 w 11262498"/>
              <a:gd name="connsiteY4" fmla="*/ 0 h 13974327"/>
              <a:gd name="connsiteX0" fmla="*/ 5631249 w 11262498"/>
              <a:gd name="connsiteY0" fmla="*/ 0 h 13974327"/>
              <a:gd name="connsiteX1" fmla="*/ 10127651 w 11262498"/>
              <a:gd name="connsiteY1" fmla="*/ 2780680 h 13974327"/>
              <a:gd name="connsiteX2" fmla="*/ 11254379 w 11262498"/>
              <a:gd name="connsiteY2" fmla="*/ 7362226 h 13974327"/>
              <a:gd name="connsiteX0" fmla="*/ 0 w 5631253"/>
              <a:gd name="connsiteY0" fmla="*/ 0 h 7362226"/>
              <a:gd name="connsiteX1" fmla="*/ 4496402 w 5631253"/>
              <a:gd name="connsiteY1" fmla="*/ 2780680 h 7362226"/>
              <a:gd name="connsiteX2" fmla="*/ 5623130 w 5631253"/>
              <a:gd name="connsiteY2" fmla="*/ 7362226 h 7362226"/>
              <a:gd name="connsiteX3" fmla="*/ 2760035 w 5631253"/>
              <a:gd name="connsiteY3" fmla="*/ 3996482 h 7362226"/>
              <a:gd name="connsiteX4" fmla="*/ 0 w 5631253"/>
              <a:gd name="connsiteY4" fmla="*/ 0 h 7362226"/>
              <a:gd name="connsiteX0" fmla="*/ 0 w 5631253"/>
              <a:gd name="connsiteY0" fmla="*/ 0 h 7362226"/>
              <a:gd name="connsiteX1" fmla="*/ 4496402 w 5631253"/>
              <a:gd name="connsiteY1" fmla="*/ 2780680 h 7362226"/>
              <a:gd name="connsiteX2" fmla="*/ 5623130 w 5631253"/>
              <a:gd name="connsiteY2" fmla="*/ 7362226 h 7362226"/>
              <a:gd name="connsiteX0" fmla="*/ 0 w 5631253"/>
              <a:gd name="connsiteY0" fmla="*/ 0 h 7362226"/>
              <a:gd name="connsiteX1" fmla="*/ 4496402 w 5631253"/>
              <a:gd name="connsiteY1" fmla="*/ 2780680 h 7362226"/>
              <a:gd name="connsiteX2" fmla="*/ 5623130 w 5631253"/>
              <a:gd name="connsiteY2" fmla="*/ 7362226 h 7362226"/>
              <a:gd name="connsiteX3" fmla="*/ 4910790 w 5631253"/>
              <a:gd name="connsiteY3" fmla="*/ 4880217 h 7362226"/>
              <a:gd name="connsiteX4" fmla="*/ 0 w 5631253"/>
              <a:gd name="connsiteY4" fmla="*/ 0 h 7362226"/>
              <a:gd name="connsiteX0" fmla="*/ 0 w 5631253"/>
              <a:gd name="connsiteY0" fmla="*/ 0 h 7362226"/>
              <a:gd name="connsiteX1" fmla="*/ 4496402 w 5631253"/>
              <a:gd name="connsiteY1" fmla="*/ 2780680 h 7362226"/>
              <a:gd name="connsiteX2" fmla="*/ 5623130 w 5631253"/>
              <a:gd name="connsiteY2" fmla="*/ 7362226 h 7362226"/>
              <a:gd name="connsiteX0" fmla="*/ 0 w 5631253"/>
              <a:gd name="connsiteY0" fmla="*/ 0 h 7362226"/>
              <a:gd name="connsiteX1" fmla="*/ 4496402 w 5631253"/>
              <a:gd name="connsiteY1" fmla="*/ 2780680 h 7362226"/>
              <a:gd name="connsiteX2" fmla="*/ 5623130 w 5631253"/>
              <a:gd name="connsiteY2" fmla="*/ 7362226 h 7362226"/>
              <a:gd name="connsiteX3" fmla="*/ 3718632 w 5631253"/>
              <a:gd name="connsiteY3" fmla="*/ 6328699 h 7362226"/>
              <a:gd name="connsiteX4" fmla="*/ 0 w 5631253"/>
              <a:gd name="connsiteY4" fmla="*/ 0 h 7362226"/>
              <a:gd name="connsiteX0" fmla="*/ 0 w 5631253"/>
              <a:gd name="connsiteY0" fmla="*/ 0 h 7362226"/>
              <a:gd name="connsiteX1" fmla="*/ 4496402 w 5631253"/>
              <a:gd name="connsiteY1" fmla="*/ 2780680 h 7362226"/>
              <a:gd name="connsiteX2" fmla="*/ 5623130 w 5631253"/>
              <a:gd name="connsiteY2" fmla="*/ 7362226 h 7362226"/>
              <a:gd name="connsiteX0" fmla="*/ 0 w 5631253"/>
              <a:gd name="connsiteY0" fmla="*/ 0 h 7362226"/>
              <a:gd name="connsiteX1" fmla="*/ 4496402 w 5631253"/>
              <a:gd name="connsiteY1" fmla="*/ 2780680 h 7362226"/>
              <a:gd name="connsiteX2" fmla="*/ 5623130 w 5631253"/>
              <a:gd name="connsiteY2" fmla="*/ 7362226 h 7362226"/>
              <a:gd name="connsiteX3" fmla="*/ 3888316 w 5631253"/>
              <a:gd name="connsiteY3" fmla="*/ 6337659 h 7362226"/>
              <a:gd name="connsiteX4" fmla="*/ 0 w 5631253"/>
              <a:gd name="connsiteY4" fmla="*/ 0 h 7362226"/>
              <a:gd name="connsiteX0" fmla="*/ 0 w 5631253"/>
              <a:gd name="connsiteY0" fmla="*/ 0 h 7362226"/>
              <a:gd name="connsiteX1" fmla="*/ 4496402 w 5631253"/>
              <a:gd name="connsiteY1" fmla="*/ 2780680 h 7362226"/>
              <a:gd name="connsiteX2" fmla="*/ 5623130 w 5631253"/>
              <a:gd name="connsiteY2" fmla="*/ 7362226 h 7362226"/>
              <a:gd name="connsiteX0" fmla="*/ 0 w 5631253"/>
              <a:gd name="connsiteY0" fmla="*/ 0 h 7362226"/>
              <a:gd name="connsiteX1" fmla="*/ 4496402 w 5631253"/>
              <a:gd name="connsiteY1" fmla="*/ 2780680 h 7362226"/>
              <a:gd name="connsiteX2" fmla="*/ 5623130 w 5631253"/>
              <a:gd name="connsiteY2" fmla="*/ 7362226 h 7362226"/>
              <a:gd name="connsiteX3" fmla="*/ 3888316 w 5631253"/>
              <a:gd name="connsiteY3" fmla="*/ 6337659 h 7362226"/>
              <a:gd name="connsiteX4" fmla="*/ 0 w 5631253"/>
              <a:gd name="connsiteY4" fmla="*/ 0 h 7362226"/>
              <a:gd name="connsiteX0" fmla="*/ 0 w 5631253"/>
              <a:gd name="connsiteY0" fmla="*/ 0 h 7362226"/>
              <a:gd name="connsiteX1" fmla="*/ 4496402 w 5631253"/>
              <a:gd name="connsiteY1" fmla="*/ 2780680 h 7362226"/>
              <a:gd name="connsiteX2" fmla="*/ 5623130 w 5631253"/>
              <a:gd name="connsiteY2" fmla="*/ 7362226 h 7362226"/>
              <a:gd name="connsiteX0" fmla="*/ 0 w 5631253"/>
              <a:gd name="connsiteY0" fmla="*/ 0 h 7362226"/>
              <a:gd name="connsiteX1" fmla="*/ 4496402 w 5631253"/>
              <a:gd name="connsiteY1" fmla="*/ 2780680 h 7362226"/>
              <a:gd name="connsiteX2" fmla="*/ 5623130 w 5631253"/>
              <a:gd name="connsiteY2" fmla="*/ 7362226 h 7362226"/>
              <a:gd name="connsiteX3" fmla="*/ 3888316 w 5631253"/>
              <a:gd name="connsiteY3" fmla="*/ 6337659 h 7362226"/>
              <a:gd name="connsiteX4" fmla="*/ 0 w 5631253"/>
              <a:gd name="connsiteY4" fmla="*/ 0 h 7362226"/>
              <a:gd name="connsiteX0" fmla="*/ 0 w 5631253"/>
              <a:gd name="connsiteY0" fmla="*/ 0 h 7362226"/>
              <a:gd name="connsiteX1" fmla="*/ 4496402 w 5631253"/>
              <a:gd name="connsiteY1" fmla="*/ 2780680 h 7362226"/>
              <a:gd name="connsiteX2" fmla="*/ 5623130 w 5631253"/>
              <a:gd name="connsiteY2" fmla="*/ 7362226 h 7362226"/>
              <a:gd name="connsiteX0" fmla="*/ 0 w 5631253"/>
              <a:gd name="connsiteY0" fmla="*/ 0 h 7362226"/>
              <a:gd name="connsiteX1" fmla="*/ 4496402 w 5631253"/>
              <a:gd name="connsiteY1" fmla="*/ 2780680 h 7362226"/>
              <a:gd name="connsiteX2" fmla="*/ 5623130 w 5631253"/>
              <a:gd name="connsiteY2" fmla="*/ 7362226 h 7362226"/>
              <a:gd name="connsiteX3" fmla="*/ 3888316 w 5631253"/>
              <a:gd name="connsiteY3" fmla="*/ 6337659 h 7362226"/>
              <a:gd name="connsiteX4" fmla="*/ 0 w 5631253"/>
              <a:gd name="connsiteY4" fmla="*/ 0 h 7362226"/>
              <a:gd name="connsiteX0" fmla="*/ 0 w 5631253"/>
              <a:gd name="connsiteY0" fmla="*/ 0 h 7362226"/>
              <a:gd name="connsiteX1" fmla="*/ 4496402 w 5631253"/>
              <a:gd name="connsiteY1" fmla="*/ 2780680 h 7362226"/>
              <a:gd name="connsiteX2" fmla="*/ 5623130 w 5631253"/>
              <a:gd name="connsiteY2" fmla="*/ 7362226 h 7362226"/>
              <a:gd name="connsiteX0" fmla="*/ 0 w 5631253"/>
              <a:gd name="connsiteY0" fmla="*/ 0 h 7362226"/>
              <a:gd name="connsiteX1" fmla="*/ 4496402 w 5631253"/>
              <a:gd name="connsiteY1" fmla="*/ 2780680 h 7362226"/>
              <a:gd name="connsiteX2" fmla="*/ 5623130 w 5631253"/>
              <a:gd name="connsiteY2" fmla="*/ 7362226 h 7362226"/>
              <a:gd name="connsiteX3" fmla="*/ 3888316 w 5631253"/>
              <a:gd name="connsiteY3" fmla="*/ 6337659 h 7362226"/>
              <a:gd name="connsiteX4" fmla="*/ 0 w 5631253"/>
              <a:gd name="connsiteY4" fmla="*/ 0 h 7362226"/>
              <a:gd name="connsiteX0" fmla="*/ 0 w 5631253"/>
              <a:gd name="connsiteY0" fmla="*/ 0 h 7362226"/>
              <a:gd name="connsiteX1" fmla="*/ 4496402 w 5631253"/>
              <a:gd name="connsiteY1" fmla="*/ 2780680 h 7362226"/>
              <a:gd name="connsiteX2" fmla="*/ 5623130 w 5631253"/>
              <a:gd name="connsiteY2" fmla="*/ 7362226 h 7362226"/>
              <a:gd name="connsiteX0" fmla="*/ 0 w 5631253"/>
              <a:gd name="connsiteY0" fmla="*/ 0 h 7362226"/>
              <a:gd name="connsiteX1" fmla="*/ 4496402 w 5631253"/>
              <a:gd name="connsiteY1" fmla="*/ 2780680 h 7362226"/>
              <a:gd name="connsiteX2" fmla="*/ 5623130 w 5631253"/>
              <a:gd name="connsiteY2" fmla="*/ 7362226 h 7362226"/>
              <a:gd name="connsiteX3" fmla="*/ 4504117 w 5631253"/>
              <a:gd name="connsiteY3" fmla="*/ 5871107 h 7362226"/>
              <a:gd name="connsiteX4" fmla="*/ 0 w 5631253"/>
              <a:gd name="connsiteY4" fmla="*/ 0 h 7362226"/>
              <a:gd name="connsiteX0" fmla="*/ 0 w 5631253"/>
              <a:gd name="connsiteY0" fmla="*/ 0 h 7362226"/>
              <a:gd name="connsiteX1" fmla="*/ 4496402 w 5631253"/>
              <a:gd name="connsiteY1" fmla="*/ 2780680 h 7362226"/>
              <a:gd name="connsiteX2" fmla="*/ 5623130 w 5631253"/>
              <a:gd name="connsiteY2" fmla="*/ 7362226 h 7362226"/>
              <a:gd name="connsiteX0" fmla="*/ 0 w 5631253"/>
              <a:gd name="connsiteY0" fmla="*/ 0 h 7362226"/>
              <a:gd name="connsiteX1" fmla="*/ 4496402 w 5631253"/>
              <a:gd name="connsiteY1" fmla="*/ 2780680 h 7362226"/>
              <a:gd name="connsiteX2" fmla="*/ 5623130 w 5631253"/>
              <a:gd name="connsiteY2" fmla="*/ 7362226 h 7362226"/>
              <a:gd name="connsiteX3" fmla="*/ 4504117 w 5631253"/>
              <a:gd name="connsiteY3" fmla="*/ 5871107 h 7362226"/>
              <a:gd name="connsiteX4" fmla="*/ 0 w 5631253"/>
              <a:gd name="connsiteY4" fmla="*/ 0 h 7362226"/>
              <a:gd name="connsiteX0" fmla="*/ 0 w 5631253"/>
              <a:gd name="connsiteY0" fmla="*/ 0 h 7362226"/>
              <a:gd name="connsiteX1" fmla="*/ 4496402 w 5631253"/>
              <a:gd name="connsiteY1" fmla="*/ 2780680 h 7362226"/>
              <a:gd name="connsiteX2" fmla="*/ 5623130 w 5631253"/>
              <a:gd name="connsiteY2" fmla="*/ 7362226 h 7362226"/>
              <a:gd name="connsiteX0" fmla="*/ 0 w 5631253"/>
              <a:gd name="connsiteY0" fmla="*/ 0 h 7362226"/>
              <a:gd name="connsiteX1" fmla="*/ 4496402 w 5631253"/>
              <a:gd name="connsiteY1" fmla="*/ 2780680 h 7362226"/>
              <a:gd name="connsiteX2" fmla="*/ 5623130 w 5631253"/>
              <a:gd name="connsiteY2" fmla="*/ 7362226 h 7362226"/>
              <a:gd name="connsiteX3" fmla="*/ 4238823 w 5631253"/>
              <a:gd name="connsiteY3" fmla="*/ 6360555 h 7362226"/>
              <a:gd name="connsiteX4" fmla="*/ 0 w 5631253"/>
              <a:gd name="connsiteY4" fmla="*/ 0 h 7362226"/>
              <a:gd name="connsiteX0" fmla="*/ 0 w 5631253"/>
              <a:gd name="connsiteY0" fmla="*/ 0 h 7362226"/>
              <a:gd name="connsiteX1" fmla="*/ 4496402 w 5631253"/>
              <a:gd name="connsiteY1" fmla="*/ 2780680 h 7362226"/>
              <a:gd name="connsiteX2" fmla="*/ 5623130 w 5631253"/>
              <a:gd name="connsiteY2" fmla="*/ 7362226 h 7362226"/>
              <a:gd name="connsiteX0" fmla="*/ 0 w 5631253"/>
              <a:gd name="connsiteY0" fmla="*/ 0 h 7362226"/>
              <a:gd name="connsiteX1" fmla="*/ 4496402 w 5631253"/>
              <a:gd name="connsiteY1" fmla="*/ 2780680 h 7362226"/>
              <a:gd name="connsiteX2" fmla="*/ 5623130 w 5631253"/>
              <a:gd name="connsiteY2" fmla="*/ 7362226 h 7362226"/>
              <a:gd name="connsiteX3" fmla="*/ 4238823 w 5631253"/>
              <a:gd name="connsiteY3" fmla="*/ 6360555 h 7362226"/>
              <a:gd name="connsiteX4" fmla="*/ 0 w 5631253"/>
              <a:gd name="connsiteY4" fmla="*/ 0 h 7362226"/>
              <a:gd name="connsiteX0" fmla="*/ 0 w 5631253"/>
              <a:gd name="connsiteY0" fmla="*/ 0 h 7362226"/>
              <a:gd name="connsiteX1" fmla="*/ 4496402 w 5631253"/>
              <a:gd name="connsiteY1" fmla="*/ 2780680 h 7362226"/>
              <a:gd name="connsiteX2" fmla="*/ 5623130 w 5631253"/>
              <a:gd name="connsiteY2" fmla="*/ 7362226 h 7362226"/>
              <a:gd name="connsiteX0" fmla="*/ 0 w 5631253"/>
              <a:gd name="connsiteY0" fmla="*/ 0 h 7362226"/>
              <a:gd name="connsiteX1" fmla="*/ 4496402 w 5631253"/>
              <a:gd name="connsiteY1" fmla="*/ 2780680 h 7362226"/>
              <a:gd name="connsiteX2" fmla="*/ 5623130 w 5631253"/>
              <a:gd name="connsiteY2" fmla="*/ 7362226 h 7362226"/>
              <a:gd name="connsiteX3" fmla="*/ 4238823 w 5631253"/>
              <a:gd name="connsiteY3" fmla="*/ 6360555 h 7362226"/>
              <a:gd name="connsiteX4" fmla="*/ 0 w 5631253"/>
              <a:gd name="connsiteY4" fmla="*/ 0 h 7362226"/>
              <a:gd name="connsiteX0" fmla="*/ 0 w 5631253"/>
              <a:gd name="connsiteY0" fmla="*/ 0 h 7362226"/>
              <a:gd name="connsiteX1" fmla="*/ 4496402 w 5631253"/>
              <a:gd name="connsiteY1" fmla="*/ 2780680 h 7362226"/>
              <a:gd name="connsiteX2" fmla="*/ 5623130 w 5631253"/>
              <a:gd name="connsiteY2" fmla="*/ 7362226 h 7362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31253" h="7362226" stroke="0" extrusionOk="0">
                <a:moveTo>
                  <a:pt x="0" y="0"/>
                </a:moveTo>
                <a:cubicBezTo>
                  <a:pt x="1782859" y="40283"/>
                  <a:pt x="3432348" y="1029616"/>
                  <a:pt x="4496402" y="2780680"/>
                </a:cubicBezTo>
                <a:cubicBezTo>
                  <a:pt x="5295324" y="4095428"/>
                  <a:pt x="5694364" y="5718022"/>
                  <a:pt x="5623130" y="7362226"/>
                </a:cubicBezTo>
                <a:cubicBezTo>
                  <a:pt x="4988297" y="7017717"/>
                  <a:pt x="4888372" y="6791797"/>
                  <a:pt x="4238823" y="6360555"/>
                </a:cubicBezTo>
                <a:cubicBezTo>
                  <a:pt x="1935223" y="4552775"/>
                  <a:pt x="635780" y="2131950"/>
                  <a:pt x="0" y="0"/>
                </a:cubicBezTo>
                <a:close/>
              </a:path>
              <a:path w="5631253" h="7362226" fill="none">
                <a:moveTo>
                  <a:pt x="0" y="0"/>
                </a:moveTo>
                <a:cubicBezTo>
                  <a:pt x="1767444" y="0"/>
                  <a:pt x="3432348" y="1029616"/>
                  <a:pt x="4496402" y="2780680"/>
                </a:cubicBezTo>
                <a:cubicBezTo>
                  <a:pt x="5295324" y="4095428"/>
                  <a:pt x="5694364" y="5718022"/>
                  <a:pt x="5623130" y="7362226"/>
                </a:cubicBezTo>
              </a:path>
            </a:pathLst>
          </a:custGeom>
          <a:gradFill flip="none" rotWithShape="1">
            <a:gsLst>
              <a:gs pos="94000">
                <a:schemeClr val="bg1"/>
              </a:gs>
              <a:gs pos="0">
                <a:schemeClr val="accent1">
                  <a:tint val="66000"/>
                  <a:satMod val="160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8100000" scaled="1"/>
            <a:tileRect/>
          </a:gradFill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88110" y="4691999"/>
            <a:ext cx="2868826" cy="2166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Прямоугольник 50"/>
          <p:cNvSpPr/>
          <p:nvPr/>
        </p:nvSpPr>
        <p:spPr>
          <a:xfrm>
            <a:off x="3328764" y="4869160"/>
            <a:ext cx="349298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kern="0" dirty="0">
                <a:solidFill>
                  <a:srgbClr val="414142">
                    <a:lumMod val="50000"/>
                  </a:srgbClr>
                </a:solidFill>
                <a:latin typeface="Arial"/>
              </a:rPr>
              <a:t>Радиолокационное обнаружение</a:t>
            </a:r>
            <a:r>
              <a:rPr lang="en-US" sz="1600" kern="0" dirty="0">
                <a:solidFill>
                  <a:srgbClr val="414142">
                    <a:lumMod val="50000"/>
                  </a:srgbClr>
                </a:solidFill>
                <a:latin typeface="Arial"/>
              </a:rPr>
              <a:t> </a:t>
            </a:r>
            <a:r>
              <a:rPr lang="ru-RU" sz="1600" kern="0" dirty="0" smtClean="0">
                <a:solidFill>
                  <a:srgbClr val="414142">
                    <a:lumMod val="50000"/>
                  </a:srgbClr>
                </a:solidFill>
                <a:latin typeface="Arial"/>
              </a:rPr>
              <a:t>цели.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kern="0" dirty="0" smtClean="0">
                <a:solidFill>
                  <a:srgbClr val="414142">
                    <a:lumMod val="50000"/>
                  </a:srgbClr>
                </a:solidFill>
                <a:latin typeface="Arial"/>
              </a:rPr>
              <a:t>Сопротивление цели и наведение силового лазера.</a:t>
            </a:r>
            <a:endParaRPr lang="ru-RU" sz="1600" kern="0" dirty="0">
              <a:solidFill>
                <a:srgbClr val="414142">
                  <a:lumMod val="50000"/>
                </a:srgbClr>
              </a:solidFill>
              <a:latin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kern="0" dirty="0" smtClean="0">
                <a:solidFill>
                  <a:srgbClr val="414142">
                    <a:lumMod val="50000"/>
                  </a:srgbClr>
                </a:solidFill>
                <a:latin typeface="Arial"/>
              </a:rPr>
              <a:t>Воздействие на цель силовым лазером.</a:t>
            </a:r>
            <a:endParaRPr lang="ru-RU" sz="1600" kern="0" dirty="0">
              <a:solidFill>
                <a:srgbClr val="414142">
                  <a:lumMod val="50000"/>
                </a:srgbClr>
              </a:solidFill>
              <a:latin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kern="0" dirty="0">
                <a:solidFill>
                  <a:srgbClr val="414142">
                    <a:lumMod val="50000"/>
                  </a:srgbClr>
                </a:solidFill>
                <a:latin typeface="Arial"/>
              </a:rPr>
              <a:t>Поражение </a:t>
            </a:r>
            <a:r>
              <a:rPr lang="ru-RU" sz="1600" kern="0" dirty="0" smtClean="0">
                <a:solidFill>
                  <a:srgbClr val="414142">
                    <a:lumMod val="50000"/>
                  </a:srgbClr>
                </a:solidFill>
                <a:latin typeface="Arial"/>
              </a:rPr>
              <a:t>цели.</a:t>
            </a:r>
            <a:endParaRPr lang="ru-RU" sz="1600" kern="0" dirty="0">
              <a:solidFill>
                <a:srgbClr val="414142">
                  <a:lumMod val="50000"/>
                </a:srgbClr>
              </a:solidFill>
              <a:latin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56594" y="3784045"/>
            <a:ext cx="1841087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b="1" dirty="0" smtClean="0">
                <a:solidFill>
                  <a:srgbClr val="000000"/>
                </a:solidFill>
              </a:rPr>
              <a:t>Термальное </a:t>
            </a:r>
            <a:r>
              <a:rPr lang="ru-RU" sz="1400" b="1" dirty="0">
                <a:solidFill>
                  <a:srgbClr val="000000"/>
                </a:solidFill>
              </a:rPr>
              <a:t>поражение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188778" y="6021288"/>
            <a:ext cx="1294265" cy="441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b="1" dirty="0" smtClean="0">
                <a:solidFill>
                  <a:sysClr val="windowText" lastClr="000000"/>
                </a:solidFill>
              </a:rPr>
              <a:t>Защищаемый</a:t>
            </a:r>
          </a:p>
          <a:p>
            <a:pPr algn="ctr">
              <a:lnSpc>
                <a:spcPct val="80000"/>
              </a:lnSpc>
            </a:pPr>
            <a:r>
              <a:rPr lang="ru-RU" sz="1400" b="1" dirty="0" smtClean="0">
                <a:solidFill>
                  <a:sysClr val="windowText" lastClr="000000"/>
                </a:solidFill>
              </a:rPr>
              <a:t>объект</a:t>
            </a:r>
            <a:endParaRPr lang="ru-RU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 rot="9659006">
            <a:off x="6582277" y="275365"/>
            <a:ext cx="2752311" cy="5479765"/>
          </a:xfrm>
          <a:prstGeom prst="triangle">
            <a:avLst/>
          </a:prstGeom>
          <a:solidFill>
            <a:srgbClr val="4F81B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3" name="Прямая соединительная линия 42"/>
          <p:cNvCxnSpPr/>
          <p:nvPr/>
        </p:nvCxnSpPr>
        <p:spPr bwMode="auto">
          <a:xfrm flipH="1">
            <a:off x="2006340" y="1173362"/>
            <a:ext cx="5754972" cy="4593085"/>
          </a:xfrm>
          <a:prstGeom prst="line">
            <a:avLst/>
          </a:prstGeom>
          <a:solidFill>
            <a:srgbClr val="C1DCF1"/>
          </a:solidFill>
          <a:ln w="28575" cap="flat" cmpd="sng" algn="ctr">
            <a:solidFill>
              <a:schemeClr val="accent2">
                <a:lumMod val="75000"/>
              </a:schemeClr>
            </a:solidFill>
            <a:prstDash val="sysDash"/>
            <a:round/>
            <a:headEnd type="none" w="med" len="med"/>
            <a:tailEnd type="stealth" w="med" len="med"/>
          </a:ln>
          <a:effectLst/>
        </p:spPr>
      </p:cxnSp>
      <p:sp>
        <p:nvSpPr>
          <p:cNvPr id="60" name="Прямоугольник 59"/>
          <p:cNvSpPr/>
          <p:nvPr/>
        </p:nvSpPr>
        <p:spPr>
          <a:xfrm rot="644966">
            <a:off x="6195239" y="3648938"/>
            <a:ext cx="3691917" cy="883677"/>
          </a:xfrm>
          <a:prstGeom prst="rect">
            <a:avLst/>
          </a:prstGeom>
        </p:spPr>
        <p:txBody>
          <a:bodyPr wrap="square">
            <a:prstTxWarp prst="textArchUp">
              <a:avLst>
                <a:gd name="adj" fmla="val 11669202"/>
              </a:avLst>
            </a:prstTxWarp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Зона воздействия</a:t>
            </a:r>
            <a:endParaRPr lang="ru-RU" sz="12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 rot="824358">
            <a:off x="7139627" y="2334310"/>
            <a:ext cx="2966690" cy="744218"/>
          </a:xfrm>
          <a:prstGeom prst="rect">
            <a:avLst/>
          </a:prstGeom>
        </p:spPr>
        <p:txBody>
          <a:bodyPr wrap="square">
            <a:prstTxWarp prst="textArchUp">
              <a:avLst>
                <a:gd name="adj" fmla="val 11878102"/>
              </a:avLst>
            </a:prstTxWarp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Зона обнаружения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1200" b="1" dirty="0">
              <a:solidFill>
                <a:schemeClr val="accent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6778724" y="1256338"/>
            <a:ext cx="800318" cy="800318"/>
          </a:xfrm>
          <a:prstGeom prst="ellipse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4336139" y="1403385"/>
            <a:ext cx="300396" cy="297423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1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Прямая соединительная линия 25"/>
          <p:cNvCxnSpPr>
            <a:stCxn id="2" idx="2"/>
            <a:endCxn id="25" idx="6"/>
          </p:cNvCxnSpPr>
          <p:nvPr/>
        </p:nvCxnSpPr>
        <p:spPr>
          <a:xfrm flipH="1" flipV="1">
            <a:off x="4636535" y="1552097"/>
            <a:ext cx="2142189" cy="1044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>
          <a:xfrm>
            <a:off x="5108399" y="2599255"/>
            <a:ext cx="800318" cy="800318"/>
          </a:xfrm>
          <a:prstGeom prst="ellipse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4336139" y="1833588"/>
            <a:ext cx="300396" cy="297423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Прямая соединительная линия 33"/>
          <p:cNvCxnSpPr>
            <a:stCxn id="30" idx="2"/>
            <a:endCxn id="33" idx="6"/>
          </p:cNvCxnSpPr>
          <p:nvPr/>
        </p:nvCxnSpPr>
        <p:spPr>
          <a:xfrm flipH="1" flipV="1">
            <a:off x="4636535" y="1982300"/>
            <a:ext cx="1317835" cy="32396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>
            <a:off x="4336139" y="2286372"/>
            <a:ext cx="300396" cy="297423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6" name="Прямая соединительная линия 35"/>
          <p:cNvCxnSpPr>
            <a:stCxn id="31" idx="2"/>
            <a:endCxn id="35" idx="6"/>
          </p:cNvCxnSpPr>
          <p:nvPr/>
        </p:nvCxnSpPr>
        <p:spPr>
          <a:xfrm flipH="1" flipV="1">
            <a:off x="4636535" y="2435084"/>
            <a:ext cx="471864" cy="56433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Овал 36"/>
          <p:cNvSpPr/>
          <p:nvPr/>
        </p:nvSpPr>
        <p:spPr>
          <a:xfrm>
            <a:off x="4336139" y="2729030"/>
            <a:ext cx="300396" cy="297423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4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" name="Прямая соединительная линия 37"/>
          <p:cNvCxnSpPr>
            <a:stCxn id="31" idx="2"/>
            <a:endCxn id="37" idx="6"/>
          </p:cNvCxnSpPr>
          <p:nvPr/>
        </p:nvCxnSpPr>
        <p:spPr>
          <a:xfrm flipH="1" flipV="1">
            <a:off x="4636535" y="2877742"/>
            <a:ext cx="471864" cy="121672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Равнобедренный треугольник 43"/>
          <p:cNvSpPr/>
          <p:nvPr/>
        </p:nvSpPr>
        <p:spPr>
          <a:xfrm rot="9147724">
            <a:off x="6081856" y="712874"/>
            <a:ext cx="2053605" cy="5527054"/>
          </a:xfrm>
          <a:prstGeom prst="triangle">
            <a:avLst>
              <a:gd name="adj" fmla="val 23693"/>
            </a:avLst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5954370" y="1906101"/>
            <a:ext cx="800318" cy="800318"/>
          </a:xfrm>
          <a:prstGeom prst="ellipse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5" descr="C:\Users\koval\Desktop\Без имени-2авпи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906000" cy="117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1499499" y="294297"/>
            <a:ext cx="8416260" cy="58476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Принцип работы КПВЦ</a:t>
            </a:r>
            <a:endParaRPr lang="ru-RU" sz="32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237" y="1384755"/>
            <a:ext cx="334684" cy="3346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399" y="1812758"/>
            <a:ext cx="331521" cy="3315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237" y="2273610"/>
            <a:ext cx="332656" cy="3326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280" y="2716775"/>
            <a:ext cx="338613" cy="338613"/>
          </a:xfrm>
          <a:prstGeom prst="rect">
            <a:avLst/>
          </a:prstGeom>
        </p:spPr>
      </p:pic>
      <p:pic>
        <p:nvPicPr>
          <p:cNvPr id="1030" name="Picture 6" descr="C:\Users\NadtochijRA\Downloads\kisspng-phantom-quadcopter-mavic-dji-unmanned-aerial-vehic-drone-png-file-5a7535c9affef5.1013335315176309217209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245" y="1200320"/>
            <a:ext cx="1780620" cy="100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C:\Users\NadtochijRA\Downloads\kisspng-phantom-quadcopter-mavic-dji-unmanned-aerial-vehic-drone-png-file-5a7535c9affef5.1013335315176309217209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131" y="2539513"/>
            <a:ext cx="1692550" cy="95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Равнобедренный треугольник 45"/>
          <p:cNvSpPr/>
          <p:nvPr/>
        </p:nvSpPr>
        <p:spPr bwMode="auto">
          <a:xfrm rot="8062894">
            <a:off x="6530966" y="2476540"/>
            <a:ext cx="456653" cy="3335321"/>
          </a:xfrm>
          <a:prstGeom prst="triangle">
            <a:avLst>
              <a:gd name="adj" fmla="val 32218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  <a:alpha val="14000"/>
                </a:srgbClr>
              </a:gs>
            </a:gsLst>
            <a:lin ang="540000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pic>
        <p:nvPicPr>
          <p:cNvPr id="42" name="Picture 6" descr="C:\Users\NadtochijRA\Downloads\kisspng-phantom-quadcopter-mavic-dji-unmanned-aerial-vehic-drone-png-file-5a7535c9affef5.1013335315176309217209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406" y="1878736"/>
            <a:ext cx="1700936" cy="95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Пятно 1 51"/>
          <p:cNvSpPr/>
          <p:nvPr/>
        </p:nvSpPr>
        <p:spPr>
          <a:xfrm>
            <a:off x="5328063" y="2814598"/>
            <a:ext cx="433506" cy="304445"/>
          </a:xfrm>
          <a:prstGeom prst="irregularSeal1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38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170" y="7389439"/>
            <a:ext cx="4176458" cy="662305"/>
          </a:xfrm>
          <a:prstGeom prst="rect">
            <a:avLst/>
          </a:prstGeom>
          <a:noFill/>
        </p:spPr>
        <p:txBody>
          <a:bodyPr wrap="square" lIns="107263" tIns="53630" rIns="107263" bIns="53630" rtlCol="0">
            <a:spAutoFit/>
          </a:bodyPr>
          <a:lstStyle/>
          <a:p>
            <a:pPr algn="ctr"/>
            <a:r>
              <a:rPr lang="ru-RU" sz="1800" dirty="0" smtClean="0"/>
              <a:t>Массогабаритные характеристики лазерных комплексов</a:t>
            </a:r>
          </a:p>
        </p:txBody>
      </p:sp>
      <p:pic>
        <p:nvPicPr>
          <p:cNvPr id="3" name="Picture 5" descr="C:\Users\koval\Desktop\Без имени-2авп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906000" cy="117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96617" y="294298"/>
            <a:ext cx="8416260" cy="58476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Преимущества КПВЦ</a:t>
            </a:r>
            <a:endParaRPr lang="ru-RU" sz="32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241038" y="7389440"/>
            <a:ext cx="4176458" cy="662305"/>
          </a:xfrm>
          <a:prstGeom prst="rect">
            <a:avLst/>
          </a:prstGeom>
          <a:noFill/>
        </p:spPr>
        <p:txBody>
          <a:bodyPr wrap="square" lIns="107263" tIns="53630" rIns="107263" bIns="53630" rtlCol="0">
            <a:spAutoFit/>
          </a:bodyPr>
          <a:lstStyle/>
          <a:p>
            <a:pPr algn="ctr"/>
            <a:r>
              <a:rPr lang="ru-RU" sz="1800" dirty="0" smtClean="0"/>
              <a:t>Качество излучения лазерных комплексов</a:t>
            </a: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272479" y="1263825"/>
            <a:ext cx="9433049" cy="50894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54000" tIns="36000" rIns="54000" bIns="3600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В качестве источника излучения в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КПВЦ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используется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мощный химический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кислород-йодный лазер (КИЛ),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особенностью которого является получение излучения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высокой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мощности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с низкой расходимостью пучка (М</a:t>
            </a:r>
            <a:r>
              <a:rPr lang="ru-RU" sz="18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≈ 2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), что позволяет сократить время поражения цели.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КИЛ по сравнению с твердотельными и волоконными лазерами обеспечивает наименьшие конечные массогабаритных характеристики комплексов высокой мощности.</a:t>
            </a:r>
          </a:p>
          <a:p>
            <a:pPr algn="just">
              <a:spcAft>
                <a:spcPts val="600"/>
              </a:spcAft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В лазерных комплексах на базе КИЛ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отсутствует необходимость использования мощных источников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электроэнергии и системы охлаждения, что позволяет использовать КПВЦ на объектах с ограниченными возможностями по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электрообеспечению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теплоотведению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Излучение КИЛ имеет длину волны 1,315 мкм, которое практически не поглощается атмосферой, особенно на больших высотах, при этом лазерное излучение КИЛ хорошо поглощается конструктивными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материалами, что увеличивает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дальность и эффективность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поражения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цели.</a:t>
            </a:r>
          </a:p>
          <a:p>
            <a:pPr algn="just">
              <a:spcAft>
                <a:spcPts val="600"/>
              </a:spcAft>
            </a:pPr>
            <a:r>
              <a:rPr lang="ru-RU" sz="18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Доступность </a:t>
            </a:r>
            <a:r>
              <a:rPr lang="ru-RU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используемых </a:t>
            </a:r>
            <a:r>
              <a:rPr lang="ru-RU" sz="18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в КИЛ реагентов (йод, хлор, щелочной раствор перекиси водорода)</a:t>
            </a:r>
            <a:endParaRPr lang="ru-RU" sz="1800" dirty="0"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0666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koval\Desktop\Без имени-2авп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906000" cy="117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87092" y="126157"/>
            <a:ext cx="8208911" cy="954097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Применение передовых разработок при создании КИЛ</a:t>
            </a:r>
            <a:endParaRPr lang="ru-RU" sz="28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Заголовок 10241"/>
          <p:cNvSpPr txBox="1">
            <a:spLocks noChangeArrowheads="1"/>
            <a:extLst>
              <a:ext uri="smNativeData">
                <pr:smNativeData xmlns:pr="smNativeData" xmlns="" val="SMDATA_12_OUHtWRMAAAAlAAAAZAAAAA0AAAAAkAAAAEgAAACQAAAASAAAAAAAAAABAAAAAAAAAAEAAABQAAAAAAAAAAAA4D8AAAAAAADgPwAAAAAAAOA/AAAAAAAA4D8AAAAAAADgPwAAAAAAAOA/AAAAAAAA4D8AAAAAAADgPwAAAAAAAOA/AAAAAAAA4D8CAAAAjAAAAAEAAAAAAAAA9PHg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MlNPscMAAAAEAAAAAAAAAAAAAAAAAAAAAAAAAAeAAAAaAAAAAAAAAAAAAAAAAAAAAAAAAAAAAAAECcAABAnAAAAAAAAAAAAAAAAAAAAAAAAAAAAAAAAAAAAAAAAAAAAABQAAAAAAAAAwMD/AAAAAABkAAAAMgAAAAAAAABkAAAAAAAAAH9/fwAKAAAAHwAAAFQAAAD08eAA////AQAAAAAAAAAAAAAAAAAAAAAAAAAAAAAAAAAAAAAAAAAAAAAAAn9/fwAAAAADzMzMAMDA/wB/f38AAAAAAAAAAAAAAAAAAAAAAAAAAAAhAAAAGAAAABQAAADQAgAAswEAAHA1AADMBAAAEAAAAA=="/>
              </a:ext>
            </a:extLst>
          </p:cNvSpPr>
          <p:nvPr/>
        </p:nvSpPr>
        <p:spPr>
          <a:xfrm>
            <a:off x="7105713" y="2924944"/>
            <a:ext cx="2842356" cy="61504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  <a:noAutofit/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000" b="1" i="0" u="none" strike="noStrike" kern="1" spc="0" baseline="0">
                <a:solidFill>
                  <a:schemeClr val="tx2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000" b="1" i="0" u="none" strike="noStrike" kern="1" spc="0" baseline="0">
                <a:solidFill>
                  <a:schemeClr val="tx2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000" b="1" i="0" u="none" strike="noStrike" kern="1" spc="0" baseline="0">
                <a:solidFill>
                  <a:schemeClr val="tx2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000" b="1" i="0" u="none" strike="noStrike" kern="1" spc="0" baseline="0">
                <a:solidFill>
                  <a:schemeClr val="tx2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000" b="1" i="0" u="none" strike="noStrike" kern="1" spc="0" baseline="0">
                <a:solidFill>
                  <a:schemeClr val="tx2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  <a:r>
              <a:rPr lang="ru-RU" sz="1200" b="0" dirty="0" smtClean="0">
                <a:solidFill>
                  <a:schemeClr val="tx1"/>
                </a:solidFill>
                <a:latin typeface="Arial" pitchFamily="34" charset="0"/>
                <a:ea typeface="Segoe UI Semibold" pitchFamily="2" charset="-52"/>
                <a:cs typeface="Arial" pitchFamily="34" charset="0"/>
              </a:rPr>
              <a:t>СВД </a:t>
            </a:r>
            <a:r>
              <a:rPr lang="ru-RU" sz="1200" b="0" dirty="0" err="1" smtClean="0">
                <a:solidFill>
                  <a:schemeClr val="tx1"/>
                </a:solidFill>
                <a:latin typeface="Arial" pitchFamily="34" charset="0"/>
                <a:ea typeface="Segoe UI Semibold" pitchFamily="2" charset="-52"/>
                <a:cs typeface="Arial" pitchFamily="34" charset="0"/>
              </a:rPr>
              <a:t>эжекторного</a:t>
            </a:r>
            <a:r>
              <a:rPr lang="ru-RU" sz="1200" b="0" dirty="0" smtClean="0">
                <a:solidFill>
                  <a:schemeClr val="tx1"/>
                </a:solidFill>
                <a:latin typeface="Arial" pitchFamily="34" charset="0"/>
                <a:ea typeface="Segoe UI Semibold" pitchFamily="2" charset="-52"/>
                <a:cs typeface="Arial" pitchFamily="34" charset="0"/>
              </a:rPr>
              <a:t> </a:t>
            </a:r>
            <a:r>
              <a:rPr lang="ru-RU" sz="1200" b="0" dirty="0">
                <a:solidFill>
                  <a:schemeClr val="tx1"/>
                </a:solidFill>
                <a:latin typeface="Arial" pitchFamily="34" charset="0"/>
                <a:ea typeface="Segoe UI Semibold" pitchFamily="2" charset="-52"/>
                <a:cs typeface="Arial" pitchFamily="34" charset="0"/>
              </a:rPr>
              <a:t>типа на базе </a:t>
            </a:r>
            <a:r>
              <a:rPr lang="ru-RU" sz="1200" b="0" dirty="0" smtClean="0">
                <a:solidFill>
                  <a:schemeClr val="tx1"/>
                </a:solidFill>
                <a:latin typeface="Arial" pitchFamily="34" charset="0"/>
                <a:ea typeface="Segoe UI Semibold" pitchFamily="2" charset="-52"/>
                <a:cs typeface="Arial" pitchFamily="34" charset="0"/>
              </a:rPr>
              <a:t>активного </a:t>
            </a:r>
            <a:r>
              <a:rPr lang="ru-RU" sz="1200" b="0" dirty="0">
                <a:solidFill>
                  <a:schemeClr val="tx1"/>
                </a:solidFill>
                <a:latin typeface="Arial" pitchFamily="34" charset="0"/>
                <a:ea typeface="Segoe UI Semibold" pitchFamily="2" charset="-52"/>
                <a:cs typeface="Arial" pitchFamily="34" charset="0"/>
              </a:rPr>
              <a:t>диффузора </a:t>
            </a:r>
          </a:p>
        </p:txBody>
      </p:sp>
      <p:sp>
        <p:nvSpPr>
          <p:cNvPr id="19" name="Заголовок 10241"/>
          <p:cNvSpPr txBox="1">
            <a:spLocks noChangeArrowheads="1"/>
            <a:extLst>
              <a:ext uri="smNativeData">
                <pr:smNativeData xmlns:pr="smNativeData" xmlns="" val="SMDATA_12_OUHtWRMAAAAlAAAAZAAAAA0AAAAAkAAAAEgAAACQAAAASAAAAAAAAAABAAAAAAAAAAEAAABQAAAAAAAAAAAA4D8AAAAAAADgPwAAAAAAAOA/AAAAAAAA4D8AAAAAAADgPwAAAAAAAOA/AAAAAAAA4D8AAAAAAADgPwAAAAAAAOA/AAAAAAAA4D8CAAAAjAAAAAEAAAAAAAAA9PHg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MlNPscMAAAAEAAAAAAAAAAAAAAAAAAAAAAAAAAeAAAAaAAAAAAAAAAAAAAAAAAAAAAAAAAAAAAAECcAABAnAAAAAAAAAAAAAAAAAAAAAAAAAAAAAAAAAAAAAAAAAAAAABQAAAAAAAAAwMD/AAAAAABkAAAAMgAAAAAAAABkAAAAAAAAAH9/fwAKAAAAHwAAAFQAAAD08eAA////AQAAAAAAAAAAAAAAAAAAAAAAAAAAAAAAAAAAAAAAAAAAAAAAAn9/fwAAAAADzMzMAMDA/wB/f38AAAAAAAAAAAAAAAAAAAAAAAAAAAAhAAAAGAAAABQAAADQAgAAswEAAHA1AADMBAAAEAAAAA=="/>
              </a:ext>
            </a:extLst>
          </p:cNvSpPr>
          <p:nvPr/>
        </p:nvSpPr>
        <p:spPr>
          <a:xfrm>
            <a:off x="272481" y="1461394"/>
            <a:ext cx="9367914" cy="887486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  <a:noAutofit/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000" b="1" i="0" u="none" strike="noStrike" kern="1" spc="0" baseline="0">
                <a:solidFill>
                  <a:schemeClr val="tx2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000" b="1" i="0" u="none" strike="noStrike" kern="1" spc="0" baseline="0">
                <a:solidFill>
                  <a:schemeClr val="tx2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000" b="1" i="0" u="none" strike="noStrike" kern="1" spc="0" baseline="0">
                <a:solidFill>
                  <a:schemeClr val="tx2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000" b="1" i="0" u="none" strike="noStrike" kern="1" spc="0" baseline="0">
                <a:solidFill>
                  <a:schemeClr val="tx2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000" b="1" i="0" u="none" strike="noStrike" kern="1" spc="0" baseline="0">
                <a:solidFill>
                  <a:schemeClr val="tx2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 algn="l">
              <a:lnSpc>
                <a:spcPct val="150000"/>
              </a:lnSpc>
              <a:defRPr/>
            </a:pPr>
            <a:r>
              <a:rPr lang="ru-RU" sz="1600" b="0" dirty="0" smtClean="0">
                <a:solidFill>
                  <a:schemeClr val="tx1"/>
                </a:solidFill>
                <a:latin typeface="Arial" pitchFamily="34" charset="0"/>
                <a:ea typeface="Segoe UI Semibold" pitchFamily="2" charset="-52"/>
                <a:cs typeface="Arial" pitchFamily="34" charset="0"/>
              </a:rPr>
              <a:t>В КПВЦ применяются передовые разработки не имеющие аналогов за рубежом, такие как: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1600" b="0" dirty="0" smtClean="0">
                <a:solidFill>
                  <a:schemeClr val="tx1"/>
                </a:solidFill>
                <a:latin typeface="Arial" pitchFamily="34" charset="0"/>
                <a:ea typeface="Segoe UI Semibold" pitchFamily="2" charset="-52"/>
                <a:cs typeface="Arial" pitchFamily="34" charset="0"/>
              </a:rPr>
              <a:t>Генератор </a:t>
            </a:r>
            <a:r>
              <a:rPr lang="ru-RU" sz="1600" b="0" dirty="0" err="1">
                <a:solidFill>
                  <a:schemeClr val="tx1"/>
                </a:solidFill>
                <a:latin typeface="Arial" pitchFamily="34" charset="0"/>
                <a:ea typeface="Segoe UI Semibold" pitchFamily="2" charset="-52"/>
                <a:cs typeface="Arial" pitchFamily="34" charset="0"/>
              </a:rPr>
              <a:t>синглетного</a:t>
            </a:r>
            <a:r>
              <a:rPr lang="ru-RU" sz="1600" b="0" dirty="0">
                <a:solidFill>
                  <a:schemeClr val="tx1"/>
                </a:solidFill>
                <a:latin typeface="Arial" pitchFamily="34" charset="0"/>
                <a:ea typeface="Segoe UI Semibold" pitchFamily="2" charset="-52"/>
                <a:cs typeface="Arial" pitchFamily="34" charset="0"/>
              </a:rPr>
              <a:t> </a:t>
            </a:r>
            <a:r>
              <a:rPr lang="ru-RU" sz="1600" b="0" dirty="0" smtClean="0">
                <a:solidFill>
                  <a:schemeClr val="tx1"/>
                </a:solidFill>
                <a:latin typeface="Arial" pitchFamily="34" charset="0"/>
                <a:ea typeface="Segoe UI Semibold" pitchFamily="2" charset="-52"/>
                <a:cs typeface="Arial" pitchFamily="34" charset="0"/>
              </a:rPr>
              <a:t>кислорода (ГСК) с </a:t>
            </a:r>
            <a:r>
              <a:rPr lang="ru-RU" sz="1600" b="0" dirty="0">
                <a:solidFill>
                  <a:schemeClr val="tx1"/>
                </a:solidFill>
                <a:latin typeface="Arial" pitchFamily="34" charset="0"/>
                <a:ea typeface="Segoe UI Semibold" pitchFamily="2" charset="-52"/>
                <a:cs typeface="Arial" pitchFamily="34" charset="0"/>
              </a:rPr>
              <a:t>закрученным аэрозольным </a:t>
            </a:r>
            <a:r>
              <a:rPr lang="ru-RU" sz="1600" b="0" dirty="0" smtClean="0">
                <a:solidFill>
                  <a:schemeClr val="tx1"/>
                </a:solidFill>
                <a:latin typeface="Arial" pitchFamily="34" charset="0"/>
                <a:ea typeface="Segoe UI Semibold" pitchFamily="2" charset="-52"/>
                <a:cs typeface="Arial" pitchFamily="34" charset="0"/>
              </a:rPr>
              <a:t>потоком;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1600" b="0" dirty="0" smtClean="0">
                <a:solidFill>
                  <a:schemeClr val="tx1"/>
                </a:solidFill>
                <a:latin typeface="Arial" pitchFamily="34" charset="0"/>
                <a:ea typeface="Segoe UI Semibold" pitchFamily="2" charset="-52"/>
                <a:cs typeface="Arial" pitchFamily="34" charset="0"/>
              </a:rPr>
              <a:t>Система </a:t>
            </a:r>
            <a:r>
              <a:rPr lang="ru-RU" sz="1600" b="0" dirty="0">
                <a:solidFill>
                  <a:schemeClr val="tx1"/>
                </a:solidFill>
                <a:latin typeface="Arial" pitchFamily="34" charset="0"/>
                <a:ea typeface="Segoe UI Semibold" pitchFamily="2" charset="-52"/>
                <a:cs typeface="Arial" pitchFamily="34" charset="0"/>
              </a:rPr>
              <a:t>восстановления давления (СВД) </a:t>
            </a:r>
            <a:r>
              <a:rPr lang="ru-RU" sz="1600" b="0" dirty="0" err="1">
                <a:solidFill>
                  <a:schemeClr val="tx1"/>
                </a:solidFill>
                <a:latin typeface="Arial" pitchFamily="34" charset="0"/>
                <a:ea typeface="Segoe UI Semibold" pitchFamily="2" charset="-52"/>
                <a:cs typeface="Arial" pitchFamily="34" charset="0"/>
              </a:rPr>
              <a:t>эжекторного</a:t>
            </a:r>
            <a:r>
              <a:rPr lang="ru-RU" sz="1600" b="0" dirty="0">
                <a:solidFill>
                  <a:schemeClr val="tx1"/>
                </a:solidFill>
                <a:latin typeface="Arial" pitchFamily="34" charset="0"/>
                <a:ea typeface="Segoe UI Semibold" pitchFamily="2" charset="-52"/>
                <a:cs typeface="Arial" pitchFamily="34" charset="0"/>
              </a:rPr>
              <a:t> типа на базе </a:t>
            </a:r>
            <a:r>
              <a:rPr lang="ru-RU" sz="1600" b="0" dirty="0" smtClean="0">
                <a:solidFill>
                  <a:schemeClr val="tx1"/>
                </a:solidFill>
                <a:latin typeface="Arial" pitchFamily="34" charset="0"/>
                <a:ea typeface="Segoe UI Semibold" pitchFamily="2" charset="-52"/>
                <a:cs typeface="Arial" pitchFamily="34" charset="0"/>
              </a:rPr>
              <a:t>активного диффузора.</a:t>
            </a:r>
          </a:p>
        </p:txBody>
      </p:sp>
      <p:pic>
        <p:nvPicPr>
          <p:cNvPr id="24" name="Picture 4" descr="DSCF00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1" r="15092"/>
          <a:stretch>
            <a:fillRect/>
          </a:stretch>
        </p:blipFill>
        <p:spPr bwMode="auto">
          <a:xfrm>
            <a:off x="5005594" y="3724171"/>
            <a:ext cx="2100119" cy="2624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700" y="4419693"/>
            <a:ext cx="1111787" cy="1928812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/>
          <p:cNvPicPr/>
          <p:nvPr/>
        </p:nvPicPr>
        <p:blipFill rotWithShape="1">
          <a:blip r:embed="rId6"/>
          <a:srcRect l="65858"/>
          <a:stretch/>
        </p:blipFill>
        <p:spPr>
          <a:xfrm>
            <a:off x="7606546" y="3674784"/>
            <a:ext cx="1840690" cy="270654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5851" y="2643732"/>
            <a:ext cx="381642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prstClr val="black"/>
                </a:solidFill>
                <a:latin typeface="Arial" pitchFamily="34" charset="0"/>
                <a:ea typeface="Segoe UI Semibold" pitchFamily="2" charset="-52"/>
                <a:cs typeface="Arial" pitchFamily="34" charset="0"/>
              </a:rPr>
              <a:t>Использование новых технологий позволяет увеличить удельную выходную мощность лазерного излучения и снизить массогабаритные характеристики лазерного модуля по сравнению с имеющимися аналогичными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ea typeface="Segoe UI Semibold" pitchFamily="2" charset="-52"/>
                <a:cs typeface="Arial" pitchFamily="34" charset="0"/>
              </a:rPr>
              <a:t>системами (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ea typeface="Segoe UI Semibold" pitchFamily="2" charset="-52"/>
                <a:cs typeface="Arial" pitchFamily="34" charset="0"/>
              </a:rPr>
              <a:t>ABL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ea typeface="Segoe UI Semibold" pitchFamily="2" charset="-52"/>
                <a:cs typeface="Arial" pitchFamily="34" charset="0"/>
              </a:rPr>
              <a:t> -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ea typeface="Segoe UI Semibold" pitchFamily="2" charset="-52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ea typeface="Segoe UI Semibold" pitchFamily="2" charset="-52"/>
                <a:cs typeface="Arial" pitchFamily="34" charset="0"/>
              </a:rPr>
              <a:t>США).</a:t>
            </a:r>
            <a:endParaRPr lang="ru-RU" sz="1600" dirty="0">
              <a:solidFill>
                <a:prstClr val="black"/>
              </a:solidFill>
              <a:latin typeface="Arial" pitchFamily="34" charset="0"/>
              <a:ea typeface="Segoe UI Semibold" pitchFamily="2" charset="-52"/>
              <a:cs typeface="Arial" pitchFamily="34" charset="0"/>
            </a:endParaRPr>
          </a:p>
        </p:txBody>
      </p:sp>
      <p:sp>
        <p:nvSpPr>
          <p:cNvPr id="31" name="Заголовок 10241"/>
          <p:cNvSpPr txBox="1">
            <a:spLocks noChangeArrowheads="1"/>
            <a:extLst>
              <a:ext uri="smNativeData">
                <pr:smNativeData xmlns:pr="smNativeData" xmlns="" val="SMDATA_12_OUHtWRMAAAAlAAAAZAAAAA0AAAAAkAAAAEgAAACQAAAASAAAAAAAAAABAAAAAAAAAAEAAABQAAAAAAAAAAAA4D8AAAAAAADgPwAAAAAAAOA/AAAAAAAA4D8AAAAAAADgPwAAAAAAAOA/AAAAAAAA4D8AAAAAAADgPwAAAAAAAOA/AAAAAAAA4D8CAAAAjAAAAAEAAAAAAAAA9PHg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MlNPscMAAAAEAAAAAAAAAAAAAAAAAAAAAAAAAAeAAAAaAAAAAAAAAAAAAAAAAAAAAAAAAAAAAAAECcAABAnAAAAAAAAAAAAAAAAAAAAAAAAAAAAAAAAAAAAAAAAAAAAABQAAAAAAAAAwMD/AAAAAABkAAAAMgAAAAAAAABkAAAAAAAAAH9/fwAKAAAAHwAAAFQAAAD08eAA////AQAAAAAAAAAAAAAAAAAAAAAAAAAAAAAAAAAAAAAAAAAAAAAAAn9/fwAAAAADzMzMAMDA/wB/f38AAAAAAAAAAAAAAAAAAAAAAAAAAAAhAAAAGAAAABQAAADQAgAAswEAAHA1AADMBAAAEAAAAA=="/>
              </a:ext>
            </a:extLst>
          </p:cNvSpPr>
          <p:nvPr/>
        </p:nvSpPr>
        <p:spPr>
          <a:xfrm>
            <a:off x="4809651" y="2924944"/>
            <a:ext cx="2296062" cy="61504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  <a:noAutofit/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000" b="1" i="0" u="none" strike="noStrike" kern="1" spc="0" baseline="0">
                <a:solidFill>
                  <a:schemeClr val="tx2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000" b="1" i="0" u="none" strike="noStrike" kern="1" spc="0" baseline="0">
                <a:solidFill>
                  <a:schemeClr val="tx2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000" b="1" i="0" u="none" strike="noStrike" kern="1" spc="0" baseline="0">
                <a:solidFill>
                  <a:schemeClr val="tx2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000" b="1" i="0" u="none" strike="noStrike" kern="1" spc="0" baseline="0">
                <a:solidFill>
                  <a:schemeClr val="tx2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000" b="1" i="0" u="none" strike="noStrike" kern="1" spc="0" baseline="0">
                <a:solidFill>
                  <a:schemeClr val="tx2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  <a:r>
              <a:rPr lang="ru-RU" sz="1200" b="0" dirty="0" smtClean="0">
                <a:solidFill>
                  <a:schemeClr val="tx1"/>
                </a:solidFill>
                <a:latin typeface="Arial" pitchFamily="34" charset="0"/>
                <a:ea typeface="Segoe UI Semibold" pitchFamily="2" charset="-52"/>
                <a:cs typeface="Arial" pitchFamily="34" charset="0"/>
              </a:rPr>
              <a:t>ГСК с закрученным аэрозольным потоком</a:t>
            </a:r>
            <a:endParaRPr lang="ru-RU" sz="1200" b="0" dirty="0">
              <a:solidFill>
                <a:schemeClr val="tx1"/>
              </a:solidFill>
              <a:latin typeface="Arial" pitchFamily="34" charset="0"/>
              <a:ea typeface="Segoe UI Semibold" pitchFamily="2" charset="-52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72481" y="4806310"/>
            <a:ext cx="3944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На систему восстановления давления 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ООО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«НПП «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Адвент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» получен патент 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№ 2609186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МПК51H01S3/0953.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«Газодинамический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тракт непрерывного химического лазера с активным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диффузором»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46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koval\Desktop\Без имени-2авп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906000" cy="117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96617" y="294298"/>
            <a:ext cx="5525849" cy="584765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Базовый модуль КПВЦ</a:t>
            </a:r>
            <a:endParaRPr lang="ru-RU" sz="32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object 10"/>
          <p:cNvSpPr/>
          <p:nvPr/>
        </p:nvSpPr>
        <p:spPr>
          <a:xfrm>
            <a:off x="2222588" y="1207143"/>
            <a:ext cx="5616624" cy="40578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8"/>
          <p:cNvSpPr txBox="1"/>
          <p:nvPr/>
        </p:nvSpPr>
        <p:spPr>
          <a:xfrm>
            <a:off x="202364" y="5252972"/>
            <a:ext cx="5424587" cy="12611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6460">
              <a:lnSpc>
                <a:spcPts val="1320"/>
              </a:lnSpc>
              <a:spcBef>
                <a:spcPts val="66"/>
              </a:spcBef>
            </a:pPr>
            <a:r>
              <a:rPr spc="0" baseline="2275" dirty="0" smtClean="0">
                <a:latin typeface="Arial" pitchFamily="34" charset="0"/>
                <a:cs typeface="Arial" pitchFamily="34" charset="0"/>
              </a:rPr>
              <a:t>1</a:t>
            </a:r>
            <a:r>
              <a:rPr spc="9" baseline="2275" dirty="0" smtClean="0">
                <a:latin typeface="Arial" pitchFamily="34" charset="0"/>
                <a:cs typeface="Arial" pitchFamily="34" charset="0"/>
              </a:rPr>
              <a:t> </a:t>
            </a:r>
            <a:r>
              <a:rPr spc="0" baseline="2275" dirty="0" smtClean="0">
                <a:latin typeface="Arial" pitchFamily="34" charset="0"/>
                <a:cs typeface="Arial" pitchFamily="34" charset="0"/>
              </a:rPr>
              <a:t>–</a:t>
            </a:r>
            <a:r>
              <a:rPr spc="4" baseline="2275" dirty="0" smtClean="0">
                <a:latin typeface="Arial" pitchFamily="34" charset="0"/>
                <a:cs typeface="Arial" pitchFamily="34" charset="0"/>
              </a:rPr>
              <a:t> </a:t>
            </a:r>
            <a:r>
              <a:rPr spc="0" baseline="2275" dirty="0" smtClean="0">
                <a:latin typeface="Arial" pitchFamily="34" charset="0"/>
                <a:cs typeface="Arial" pitchFamily="34" charset="0"/>
              </a:rPr>
              <a:t>СВД</a:t>
            </a:r>
            <a:r>
              <a:rPr spc="14" baseline="2275" dirty="0" smtClean="0">
                <a:latin typeface="Arial" pitchFamily="34" charset="0"/>
                <a:cs typeface="Arial" pitchFamily="34" charset="0"/>
              </a:rPr>
              <a:t> </a:t>
            </a:r>
            <a:r>
              <a:rPr spc="4" baseline="2275" dirty="0" smtClean="0">
                <a:latin typeface="Arial" pitchFamily="34" charset="0"/>
                <a:cs typeface="Arial" pitchFamily="34" charset="0"/>
              </a:rPr>
              <a:t>н</a:t>
            </a:r>
            <a:r>
              <a:rPr spc="0" baseline="2275" dirty="0" smtClean="0">
                <a:latin typeface="Arial" pitchFamily="34" charset="0"/>
                <a:cs typeface="Arial" pitchFamily="34" charset="0"/>
              </a:rPr>
              <a:t>а</a:t>
            </a:r>
            <a:r>
              <a:rPr spc="-9" baseline="2275" dirty="0" smtClean="0">
                <a:latin typeface="Arial" pitchFamily="34" charset="0"/>
                <a:cs typeface="Arial" pitchFamily="34" charset="0"/>
              </a:rPr>
              <a:t> </a:t>
            </a:r>
            <a:r>
              <a:rPr spc="0" baseline="2275" dirty="0" err="1" smtClean="0">
                <a:latin typeface="Arial" pitchFamily="34" charset="0"/>
                <a:cs typeface="Arial" pitchFamily="34" charset="0"/>
              </a:rPr>
              <a:t>б</a:t>
            </a:r>
            <a:r>
              <a:rPr spc="-4" baseline="2275" dirty="0" err="1" smtClean="0">
                <a:latin typeface="Arial" pitchFamily="34" charset="0"/>
                <a:cs typeface="Arial" pitchFamily="34" charset="0"/>
              </a:rPr>
              <a:t>а</a:t>
            </a:r>
            <a:r>
              <a:rPr spc="4" baseline="2275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spc="0" baseline="2275" dirty="0" err="1" smtClean="0">
                <a:latin typeface="Arial" pitchFamily="34" charset="0"/>
                <a:cs typeface="Arial" pitchFamily="34" charset="0"/>
              </a:rPr>
              <a:t>е</a:t>
            </a:r>
            <a:r>
              <a:rPr spc="0" baseline="2275" dirty="0" smtClean="0">
                <a:latin typeface="Arial" pitchFamily="34" charset="0"/>
                <a:cs typeface="Arial" pitchFamily="34" charset="0"/>
              </a:rPr>
              <a:t> </a:t>
            </a:r>
            <a:r>
              <a:rPr spc="4" baseline="2275" dirty="0" smtClean="0">
                <a:latin typeface="Arial" pitchFamily="34" charset="0"/>
                <a:cs typeface="Arial" pitchFamily="34" charset="0"/>
              </a:rPr>
              <a:t>А</a:t>
            </a:r>
            <a:r>
              <a:rPr spc="0" baseline="2275" dirty="0" smtClean="0">
                <a:latin typeface="Arial" pitchFamily="34" charset="0"/>
                <a:cs typeface="Arial" pitchFamily="34" charset="0"/>
              </a:rPr>
              <a:t>Д</a:t>
            </a:r>
            <a:r>
              <a:rPr lang="ru-RU" spc="0" baseline="2275" dirty="0" smtClean="0">
                <a:latin typeface="Arial" pitchFamily="34" charset="0"/>
                <a:cs typeface="Arial" pitchFamily="34" charset="0"/>
              </a:rPr>
              <a:t>;</a:t>
            </a:r>
            <a:endParaRPr dirty="0">
              <a:latin typeface="Arial" pitchFamily="34" charset="0"/>
              <a:cs typeface="Arial" pitchFamily="34" charset="0"/>
            </a:endParaRPr>
          </a:p>
          <a:p>
            <a:pPr marL="12700" marR="26460">
              <a:lnSpc>
                <a:spcPts val="1440"/>
              </a:lnSpc>
              <a:spcBef>
                <a:spcPts val="6"/>
              </a:spcBef>
            </a:pPr>
            <a:r>
              <a:rPr spc="0" baseline="2275" dirty="0" smtClean="0">
                <a:latin typeface="Arial" pitchFamily="34" charset="0"/>
                <a:cs typeface="Arial" pitchFamily="34" charset="0"/>
              </a:rPr>
              <a:t>2</a:t>
            </a:r>
            <a:r>
              <a:rPr spc="9" baseline="2275" dirty="0" smtClean="0">
                <a:latin typeface="Arial" pitchFamily="34" charset="0"/>
                <a:cs typeface="Arial" pitchFamily="34" charset="0"/>
              </a:rPr>
              <a:t> </a:t>
            </a:r>
            <a:r>
              <a:rPr spc="0" baseline="2275" dirty="0" smtClean="0">
                <a:latin typeface="Arial" pitchFamily="34" charset="0"/>
                <a:cs typeface="Arial" pitchFamily="34" charset="0"/>
              </a:rPr>
              <a:t>–</a:t>
            </a:r>
            <a:r>
              <a:rPr spc="4" baseline="2275" dirty="0" smtClean="0">
                <a:latin typeface="Arial" pitchFamily="34" charset="0"/>
                <a:cs typeface="Arial" pitchFamily="34" charset="0"/>
              </a:rPr>
              <a:t> </a:t>
            </a:r>
            <a:r>
              <a:rPr spc="0" baseline="2275" dirty="0" smtClean="0">
                <a:latin typeface="Arial" pitchFamily="34" charset="0"/>
                <a:cs typeface="Arial" pitchFamily="34" charset="0"/>
              </a:rPr>
              <a:t>ХКЙЛ</a:t>
            </a:r>
            <a:r>
              <a:rPr spc="4" baseline="2275" dirty="0" smtClean="0">
                <a:latin typeface="Arial" pitchFamily="34" charset="0"/>
                <a:cs typeface="Arial" pitchFamily="34" charset="0"/>
              </a:rPr>
              <a:t> </a:t>
            </a:r>
            <a:r>
              <a:rPr spc="0" baseline="2275" dirty="0" smtClean="0">
                <a:latin typeface="Arial" pitchFamily="34" charset="0"/>
                <a:cs typeface="Arial" pitchFamily="34" charset="0"/>
              </a:rPr>
              <a:t>с</a:t>
            </a:r>
            <a:r>
              <a:rPr spc="4" baseline="2275" dirty="0" smtClean="0">
                <a:latin typeface="Arial" pitchFamily="34" charset="0"/>
                <a:cs typeface="Arial" pitchFamily="34" charset="0"/>
              </a:rPr>
              <a:t> </a:t>
            </a:r>
            <a:r>
              <a:rPr spc="4" baseline="2275" dirty="0" err="1" smtClean="0">
                <a:latin typeface="Arial" pitchFamily="34" charset="0"/>
                <a:cs typeface="Arial" pitchFamily="34" charset="0"/>
              </a:rPr>
              <a:t>р</a:t>
            </a:r>
            <a:r>
              <a:rPr spc="-4" baseline="2275" dirty="0" err="1" smtClean="0">
                <a:latin typeface="Arial" pitchFamily="34" charset="0"/>
                <a:cs typeface="Arial" pitchFamily="34" charset="0"/>
              </a:rPr>
              <a:t>е</a:t>
            </a:r>
            <a:r>
              <a:rPr spc="4" baseline="2275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spc="0" baseline="2275" dirty="0" err="1" smtClean="0">
                <a:latin typeface="Arial" pitchFamily="34" charset="0"/>
                <a:cs typeface="Arial" pitchFamily="34" charset="0"/>
              </a:rPr>
              <a:t>о</a:t>
            </a:r>
            <a:r>
              <a:rPr spc="4" baseline="2275" dirty="0" err="1" smtClean="0">
                <a:latin typeface="Arial" pitchFamily="34" charset="0"/>
                <a:cs typeface="Arial" pitchFamily="34" charset="0"/>
              </a:rPr>
              <a:t>н</a:t>
            </a:r>
            <a:r>
              <a:rPr spc="-4" baseline="2275" dirty="0" err="1" smtClean="0">
                <a:latin typeface="Arial" pitchFamily="34" charset="0"/>
                <a:cs typeface="Arial" pitchFamily="34" charset="0"/>
              </a:rPr>
              <a:t>а</a:t>
            </a:r>
            <a:r>
              <a:rPr spc="-9" baseline="2275" dirty="0" err="1" smtClean="0">
                <a:latin typeface="Arial" pitchFamily="34" charset="0"/>
                <a:cs typeface="Arial" pitchFamily="34" charset="0"/>
              </a:rPr>
              <a:t>т</a:t>
            </a:r>
            <a:r>
              <a:rPr spc="0" baseline="2275" dirty="0" err="1" smtClean="0">
                <a:latin typeface="Arial" pitchFamily="34" charset="0"/>
                <a:cs typeface="Arial" pitchFamily="34" charset="0"/>
              </a:rPr>
              <a:t>о</a:t>
            </a:r>
            <a:r>
              <a:rPr spc="4" baseline="2275" dirty="0" err="1" smtClean="0">
                <a:latin typeface="Arial" pitchFamily="34" charset="0"/>
                <a:cs typeface="Arial" pitchFamily="34" charset="0"/>
              </a:rPr>
              <a:t>р</a:t>
            </a:r>
            <a:r>
              <a:rPr spc="0" baseline="2275" dirty="0" err="1" smtClean="0">
                <a:latin typeface="Arial" pitchFamily="34" charset="0"/>
                <a:cs typeface="Arial" pitchFamily="34" charset="0"/>
              </a:rPr>
              <a:t>ом</a:t>
            </a:r>
            <a:r>
              <a:rPr lang="ru-RU" spc="0" baseline="2275" dirty="0" smtClean="0">
                <a:latin typeface="Arial" pitchFamily="34" charset="0"/>
                <a:cs typeface="Arial" pitchFamily="34" charset="0"/>
              </a:rPr>
              <a:t>;</a:t>
            </a:r>
            <a:endParaRPr dirty="0">
              <a:latin typeface="Arial" pitchFamily="34" charset="0"/>
              <a:cs typeface="Arial" pitchFamily="34" charset="0"/>
            </a:endParaRPr>
          </a:p>
          <a:p>
            <a:pPr marL="12700" marR="26460">
              <a:lnSpc>
                <a:spcPts val="1440"/>
              </a:lnSpc>
            </a:pPr>
            <a:r>
              <a:rPr spc="0" baseline="2275" dirty="0" smtClean="0">
                <a:latin typeface="Arial" pitchFamily="34" charset="0"/>
                <a:cs typeface="Arial" pitchFamily="34" charset="0"/>
              </a:rPr>
              <a:t>3</a:t>
            </a:r>
            <a:r>
              <a:rPr spc="9" baseline="2275" dirty="0" smtClean="0">
                <a:latin typeface="Arial" pitchFamily="34" charset="0"/>
                <a:cs typeface="Arial" pitchFamily="34" charset="0"/>
              </a:rPr>
              <a:t> </a:t>
            </a:r>
            <a:r>
              <a:rPr spc="0" baseline="2275" dirty="0" smtClean="0">
                <a:latin typeface="Arial" pitchFamily="34" charset="0"/>
                <a:cs typeface="Arial" pitchFamily="34" charset="0"/>
              </a:rPr>
              <a:t>–</a:t>
            </a:r>
            <a:r>
              <a:rPr spc="4" baseline="2275" dirty="0" smtClean="0">
                <a:latin typeface="Arial" pitchFamily="34" charset="0"/>
                <a:cs typeface="Arial" pitchFamily="34" charset="0"/>
              </a:rPr>
              <a:t> </a:t>
            </a:r>
            <a:r>
              <a:rPr spc="0" baseline="2275" dirty="0" smtClean="0">
                <a:latin typeface="Arial" pitchFamily="34" charset="0"/>
                <a:cs typeface="Arial" pitchFamily="34" charset="0"/>
              </a:rPr>
              <a:t>Е</a:t>
            </a:r>
            <a:r>
              <a:rPr spc="-4" baseline="2275" dirty="0" smtClean="0">
                <a:latin typeface="Arial" pitchFamily="34" charset="0"/>
                <a:cs typeface="Arial" pitchFamily="34" charset="0"/>
              </a:rPr>
              <a:t>м</a:t>
            </a:r>
            <a:r>
              <a:rPr spc="-29" baseline="2275" dirty="0" smtClean="0">
                <a:latin typeface="Arial" pitchFamily="34" charset="0"/>
                <a:cs typeface="Arial" pitchFamily="34" charset="0"/>
              </a:rPr>
              <a:t>к</a:t>
            </a:r>
            <a:r>
              <a:rPr spc="0" baseline="2275" dirty="0" smtClean="0">
                <a:latin typeface="Arial" pitchFamily="34" charset="0"/>
                <a:cs typeface="Arial" pitchFamily="34" charset="0"/>
              </a:rPr>
              <a:t>ости</a:t>
            </a:r>
            <a:r>
              <a:rPr spc="-14" baseline="2275" dirty="0" smtClean="0">
                <a:latin typeface="Arial" pitchFamily="34" charset="0"/>
                <a:cs typeface="Arial" pitchFamily="34" charset="0"/>
              </a:rPr>
              <a:t> </a:t>
            </a:r>
            <a:r>
              <a:rPr spc="0" baseline="2275" dirty="0" smtClean="0">
                <a:latin typeface="Arial" pitchFamily="34" charset="0"/>
                <a:cs typeface="Arial" pitchFamily="34" charset="0"/>
              </a:rPr>
              <a:t>д</a:t>
            </a:r>
            <a:r>
              <a:rPr spc="4" baseline="2275" dirty="0" smtClean="0">
                <a:latin typeface="Arial" pitchFamily="34" charset="0"/>
                <a:cs typeface="Arial" pitchFamily="34" charset="0"/>
              </a:rPr>
              <a:t>л</a:t>
            </a:r>
            <a:r>
              <a:rPr spc="0" baseline="2275" dirty="0" smtClean="0">
                <a:latin typeface="Arial" pitchFamily="34" charset="0"/>
                <a:cs typeface="Arial" pitchFamily="34" charset="0"/>
              </a:rPr>
              <a:t>я</a:t>
            </a:r>
            <a:r>
              <a:rPr spc="4" baseline="2275" dirty="0" smtClean="0">
                <a:latin typeface="Arial" pitchFamily="34" charset="0"/>
                <a:cs typeface="Arial" pitchFamily="34" charset="0"/>
              </a:rPr>
              <a:t> </a:t>
            </a:r>
            <a:r>
              <a:rPr spc="-19" baseline="2275" dirty="0">
                <a:latin typeface="Arial" pitchFamily="34" charset="0"/>
                <a:cs typeface="Arial" pitchFamily="34" charset="0"/>
              </a:rPr>
              <a:t>подачи и приема ЩРПВ в ГСК</a:t>
            </a:r>
            <a:r>
              <a:rPr lang="ru-RU" spc="-19" baseline="2275" dirty="0">
                <a:latin typeface="Arial" pitchFamily="34" charset="0"/>
                <a:cs typeface="Arial" pitchFamily="34" charset="0"/>
              </a:rPr>
              <a:t>;</a:t>
            </a:r>
            <a:endParaRPr spc="-19" baseline="2275" dirty="0"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ts val="1635"/>
              </a:lnSpc>
              <a:spcBef>
                <a:spcPts val="9"/>
              </a:spcBef>
            </a:pPr>
            <a:r>
              <a:rPr spc="-19" baseline="2275" dirty="0">
                <a:latin typeface="Arial" pitchFamily="34" charset="0"/>
                <a:cs typeface="Arial" pitchFamily="34" charset="0"/>
              </a:rPr>
              <a:t>4 – </a:t>
            </a:r>
            <a:r>
              <a:rPr lang="ru-RU" spc="-19" baseline="2275" dirty="0">
                <a:latin typeface="Arial" pitchFamily="34" charset="0"/>
                <a:cs typeface="Arial" pitchFamily="34" charset="0"/>
              </a:rPr>
              <a:t>Генератор </a:t>
            </a:r>
            <a:r>
              <a:rPr lang="ru-RU" spc="-19" baseline="2275" dirty="0" err="1">
                <a:latin typeface="Arial" pitchFamily="34" charset="0"/>
                <a:cs typeface="Arial" pitchFamily="34" charset="0"/>
              </a:rPr>
              <a:t>синглетного</a:t>
            </a:r>
            <a:r>
              <a:rPr lang="ru-RU" spc="-19" baseline="2275" dirty="0">
                <a:latin typeface="Arial" pitchFamily="34" charset="0"/>
                <a:cs typeface="Arial" pitchFamily="34" charset="0"/>
              </a:rPr>
              <a:t> кислорода (ГСК) с закрученным аэрозольным потоком;</a:t>
            </a:r>
            <a:endParaRPr spc="-19" baseline="2275" dirty="0">
              <a:latin typeface="Arial" pitchFamily="34" charset="0"/>
              <a:cs typeface="Arial" pitchFamily="34" charset="0"/>
            </a:endParaRPr>
          </a:p>
          <a:p>
            <a:pPr marL="12700" marR="26460">
              <a:lnSpc>
                <a:spcPts val="1245"/>
              </a:lnSpc>
            </a:pPr>
            <a:r>
              <a:rPr spc="0" baseline="2275" dirty="0" smtClean="0">
                <a:latin typeface="Arial" pitchFamily="34" charset="0"/>
                <a:cs typeface="Arial" pitchFamily="34" charset="0"/>
              </a:rPr>
              <a:t>5</a:t>
            </a:r>
            <a:r>
              <a:rPr spc="9" baseline="2275" dirty="0" smtClean="0">
                <a:latin typeface="Arial" pitchFamily="34" charset="0"/>
                <a:cs typeface="Arial" pitchFamily="34" charset="0"/>
              </a:rPr>
              <a:t> </a:t>
            </a:r>
            <a:r>
              <a:rPr spc="0" baseline="2275" dirty="0" smtClean="0">
                <a:latin typeface="Arial" pitchFamily="34" charset="0"/>
                <a:cs typeface="Arial" pitchFamily="34" charset="0"/>
              </a:rPr>
              <a:t>–</a:t>
            </a:r>
            <a:r>
              <a:rPr spc="4" baseline="2275" dirty="0" smtClean="0">
                <a:latin typeface="Arial" pitchFamily="34" charset="0"/>
                <a:cs typeface="Arial" pitchFamily="34" charset="0"/>
              </a:rPr>
              <a:t> Б</a:t>
            </a:r>
            <a:r>
              <a:rPr spc="-4" baseline="2275" dirty="0" smtClean="0">
                <a:latin typeface="Arial" pitchFamily="34" charset="0"/>
                <a:cs typeface="Arial" pitchFamily="34" charset="0"/>
              </a:rPr>
              <a:t>а</a:t>
            </a:r>
            <a:r>
              <a:rPr spc="4" baseline="2275" dirty="0" smtClean="0">
                <a:latin typeface="Arial" pitchFamily="34" charset="0"/>
                <a:cs typeface="Arial" pitchFamily="34" charset="0"/>
              </a:rPr>
              <a:t>лл</a:t>
            </a:r>
            <a:r>
              <a:rPr spc="0" baseline="2275" dirty="0" smtClean="0">
                <a:latin typeface="Arial" pitchFamily="34" charset="0"/>
                <a:cs typeface="Arial" pitchFamily="34" charset="0"/>
              </a:rPr>
              <a:t>о</a:t>
            </a:r>
            <a:r>
              <a:rPr spc="4" baseline="2275" dirty="0" smtClean="0">
                <a:latin typeface="Arial" pitchFamily="34" charset="0"/>
                <a:cs typeface="Arial" pitchFamily="34" charset="0"/>
              </a:rPr>
              <a:t>н</a:t>
            </a:r>
            <a:r>
              <a:rPr spc="0" baseline="2275" dirty="0" smtClean="0">
                <a:latin typeface="Arial" pitchFamily="34" charset="0"/>
                <a:cs typeface="Arial" pitchFamily="34" charset="0"/>
              </a:rPr>
              <a:t>ы</a:t>
            </a:r>
            <a:r>
              <a:rPr spc="-44" baseline="2275" dirty="0" smtClean="0">
                <a:latin typeface="Arial" pitchFamily="34" charset="0"/>
                <a:cs typeface="Arial" pitchFamily="34" charset="0"/>
              </a:rPr>
              <a:t> </a:t>
            </a:r>
            <a:r>
              <a:rPr spc="0" baseline="2275" dirty="0" smtClean="0">
                <a:latin typeface="Arial" pitchFamily="34" charset="0"/>
                <a:cs typeface="Arial" pitchFamily="34" charset="0"/>
              </a:rPr>
              <a:t>с</a:t>
            </a:r>
            <a:r>
              <a:rPr spc="4" baseline="2275" dirty="0" smtClean="0">
                <a:latin typeface="Arial" pitchFamily="34" charset="0"/>
                <a:cs typeface="Arial" pitchFamily="34" charset="0"/>
              </a:rPr>
              <a:t> </a:t>
            </a:r>
            <a:r>
              <a:rPr spc="0" baseline="2275" dirty="0" err="1" smtClean="0">
                <a:latin typeface="Arial" pitchFamily="34" charset="0"/>
                <a:cs typeface="Arial" pitchFamily="34" charset="0"/>
              </a:rPr>
              <a:t>эт</a:t>
            </a:r>
            <a:r>
              <a:rPr spc="-4" baseline="2275" dirty="0" err="1" smtClean="0">
                <a:latin typeface="Arial" pitchFamily="34" charset="0"/>
                <a:cs typeface="Arial" pitchFamily="34" charset="0"/>
              </a:rPr>
              <a:t>а</a:t>
            </a:r>
            <a:r>
              <a:rPr spc="4" baseline="2275" dirty="0" err="1" smtClean="0">
                <a:latin typeface="Arial" pitchFamily="34" charset="0"/>
                <a:cs typeface="Arial" pitchFamily="34" charset="0"/>
              </a:rPr>
              <a:t>н</a:t>
            </a:r>
            <a:r>
              <a:rPr spc="-19" baseline="2275" dirty="0" err="1" smtClean="0">
                <a:latin typeface="Arial" pitchFamily="34" charset="0"/>
                <a:cs typeface="Arial" pitchFamily="34" charset="0"/>
              </a:rPr>
              <a:t>о</a:t>
            </a:r>
            <a:r>
              <a:rPr spc="4" baseline="2275" dirty="0" err="1" smtClean="0">
                <a:latin typeface="Arial" pitchFamily="34" charset="0"/>
                <a:cs typeface="Arial" pitchFamily="34" charset="0"/>
              </a:rPr>
              <a:t>л</a:t>
            </a:r>
            <a:r>
              <a:rPr spc="0" baseline="2275" dirty="0" err="1" smtClean="0">
                <a:latin typeface="Arial" pitchFamily="34" charset="0"/>
                <a:cs typeface="Arial" pitchFamily="34" charset="0"/>
              </a:rPr>
              <a:t>ом</a:t>
            </a:r>
            <a:r>
              <a:rPr lang="ru-RU" baseline="2275" dirty="0">
                <a:latin typeface="Arial" pitchFamily="34" charset="0"/>
                <a:cs typeface="Arial" pitchFamily="34" charset="0"/>
              </a:rPr>
              <a:t>;</a:t>
            </a:r>
            <a:endParaRPr dirty="0">
              <a:latin typeface="Arial" pitchFamily="34" charset="0"/>
              <a:cs typeface="Arial" pitchFamily="34" charset="0"/>
            </a:endParaRPr>
          </a:p>
          <a:p>
            <a:pPr marL="12700" marR="26460">
              <a:lnSpc>
                <a:spcPts val="1440"/>
              </a:lnSpc>
              <a:spcBef>
                <a:spcPts val="9"/>
              </a:spcBef>
            </a:pPr>
            <a:r>
              <a:rPr spc="0" baseline="2275" dirty="0" smtClean="0">
                <a:latin typeface="Arial" pitchFamily="34" charset="0"/>
                <a:cs typeface="Arial" pitchFamily="34" charset="0"/>
              </a:rPr>
              <a:t>6</a:t>
            </a:r>
            <a:r>
              <a:rPr spc="9" baseline="2275" dirty="0" smtClean="0">
                <a:latin typeface="Arial" pitchFamily="34" charset="0"/>
                <a:cs typeface="Arial" pitchFamily="34" charset="0"/>
              </a:rPr>
              <a:t> </a:t>
            </a:r>
            <a:r>
              <a:rPr spc="0" baseline="2275" dirty="0" smtClean="0">
                <a:latin typeface="Arial" pitchFamily="34" charset="0"/>
                <a:cs typeface="Arial" pitchFamily="34" charset="0"/>
              </a:rPr>
              <a:t>–</a:t>
            </a:r>
            <a:r>
              <a:rPr spc="4" baseline="2275" dirty="0" smtClean="0">
                <a:latin typeface="Arial" pitchFamily="34" charset="0"/>
                <a:cs typeface="Arial" pitchFamily="34" charset="0"/>
              </a:rPr>
              <a:t> Б</a:t>
            </a:r>
            <a:r>
              <a:rPr spc="-4" baseline="2275" dirty="0" smtClean="0">
                <a:latin typeface="Arial" pitchFamily="34" charset="0"/>
                <a:cs typeface="Arial" pitchFamily="34" charset="0"/>
              </a:rPr>
              <a:t>а</a:t>
            </a:r>
            <a:r>
              <a:rPr spc="4" baseline="2275" dirty="0" smtClean="0">
                <a:latin typeface="Arial" pitchFamily="34" charset="0"/>
                <a:cs typeface="Arial" pitchFamily="34" charset="0"/>
              </a:rPr>
              <a:t>лл</a:t>
            </a:r>
            <a:r>
              <a:rPr spc="0" baseline="2275" dirty="0" smtClean="0">
                <a:latin typeface="Arial" pitchFamily="34" charset="0"/>
                <a:cs typeface="Arial" pitchFamily="34" charset="0"/>
              </a:rPr>
              <a:t>о</a:t>
            </a:r>
            <a:r>
              <a:rPr spc="4" baseline="2275" dirty="0" smtClean="0">
                <a:latin typeface="Arial" pitchFamily="34" charset="0"/>
                <a:cs typeface="Arial" pitchFamily="34" charset="0"/>
              </a:rPr>
              <a:t>н</a:t>
            </a:r>
            <a:r>
              <a:rPr spc="0" baseline="2275" dirty="0" smtClean="0">
                <a:latin typeface="Arial" pitchFamily="34" charset="0"/>
                <a:cs typeface="Arial" pitchFamily="34" charset="0"/>
              </a:rPr>
              <a:t>ы</a:t>
            </a:r>
            <a:r>
              <a:rPr spc="-44" baseline="2275" dirty="0" smtClean="0">
                <a:latin typeface="Arial" pitchFamily="34" charset="0"/>
                <a:cs typeface="Arial" pitchFamily="34" charset="0"/>
              </a:rPr>
              <a:t> </a:t>
            </a:r>
            <a:r>
              <a:rPr spc="0" baseline="2275" dirty="0" smtClean="0">
                <a:latin typeface="Arial" pitchFamily="34" charset="0"/>
                <a:cs typeface="Arial" pitchFamily="34" charset="0"/>
              </a:rPr>
              <a:t>с</a:t>
            </a:r>
            <a:r>
              <a:rPr spc="14" baseline="2275" dirty="0" smtClean="0">
                <a:latin typeface="Arial" pitchFamily="34" charset="0"/>
                <a:cs typeface="Arial" pitchFamily="34" charset="0"/>
              </a:rPr>
              <a:t> </a:t>
            </a:r>
            <a:r>
              <a:rPr spc="-4" baseline="2275" dirty="0" err="1" smtClean="0">
                <a:latin typeface="Arial" pitchFamily="34" charset="0"/>
                <a:cs typeface="Arial" pitchFamily="34" charset="0"/>
              </a:rPr>
              <a:t>в</a:t>
            </a:r>
            <a:r>
              <a:rPr spc="-19" baseline="2275" dirty="0" err="1" smtClean="0">
                <a:latin typeface="Arial" pitchFamily="34" charset="0"/>
                <a:cs typeface="Arial" pitchFamily="34" charset="0"/>
              </a:rPr>
              <a:t>о</a:t>
            </a:r>
            <a:r>
              <a:rPr spc="-14" baseline="2275" dirty="0" err="1" smtClean="0">
                <a:latin typeface="Arial" pitchFamily="34" charset="0"/>
                <a:cs typeface="Arial" pitchFamily="34" charset="0"/>
              </a:rPr>
              <a:t>д</a:t>
            </a:r>
            <a:r>
              <a:rPr spc="0" baseline="2275" dirty="0" err="1" smtClean="0">
                <a:latin typeface="Arial" pitchFamily="34" charset="0"/>
                <a:cs typeface="Arial" pitchFamily="34" charset="0"/>
              </a:rPr>
              <a:t>ой</a:t>
            </a:r>
            <a:r>
              <a:rPr lang="ru-RU" spc="0" baseline="2275" dirty="0" smtClean="0">
                <a:latin typeface="Arial" pitchFamily="34" charset="0"/>
                <a:cs typeface="Arial" pitchFamily="34" charset="0"/>
              </a:rPr>
              <a:t>;</a:t>
            </a:r>
            <a:endParaRPr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bject 7"/>
          <p:cNvSpPr txBox="1"/>
          <p:nvPr/>
        </p:nvSpPr>
        <p:spPr>
          <a:xfrm>
            <a:off x="5491660" y="5265033"/>
            <a:ext cx="4448182" cy="13682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859">
              <a:lnSpc>
                <a:spcPts val="1320"/>
              </a:lnSpc>
              <a:spcBef>
                <a:spcPts val="66"/>
              </a:spcBef>
            </a:pPr>
            <a:r>
              <a:rPr spc="0" baseline="2275" dirty="0" smtClean="0">
                <a:latin typeface="Arial" pitchFamily="34" charset="0"/>
                <a:cs typeface="Arial" pitchFamily="34" charset="0"/>
              </a:rPr>
              <a:t>7</a:t>
            </a:r>
            <a:r>
              <a:rPr spc="9" baseline="2275" dirty="0" smtClean="0">
                <a:latin typeface="Arial" pitchFamily="34" charset="0"/>
                <a:cs typeface="Arial" pitchFamily="34" charset="0"/>
              </a:rPr>
              <a:t> </a:t>
            </a:r>
            <a:r>
              <a:rPr spc="0" baseline="2275" dirty="0" smtClean="0">
                <a:latin typeface="Arial" pitchFamily="34" charset="0"/>
                <a:cs typeface="Arial" pitchFamily="34" charset="0"/>
              </a:rPr>
              <a:t>–</a:t>
            </a:r>
            <a:r>
              <a:rPr spc="4" baseline="2275" dirty="0" smtClean="0">
                <a:latin typeface="Arial" pitchFamily="34" charset="0"/>
                <a:cs typeface="Arial" pitchFamily="34" charset="0"/>
              </a:rPr>
              <a:t> Б</a:t>
            </a:r>
            <a:r>
              <a:rPr spc="-4" baseline="2275" dirty="0" smtClean="0">
                <a:latin typeface="Arial" pitchFamily="34" charset="0"/>
                <a:cs typeface="Arial" pitchFamily="34" charset="0"/>
              </a:rPr>
              <a:t>а</a:t>
            </a:r>
            <a:r>
              <a:rPr spc="4" baseline="2275" dirty="0" smtClean="0">
                <a:latin typeface="Arial" pitchFamily="34" charset="0"/>
                <a:cs typeface="Arial" pitchFamily="34" charset="0"/>
              </a:rPr>
              <a:t>лл</a:t>
            </a:r>
            <a:r>
              <a:rPr spc="0" baseline="2275" dirty="0" smtClean="0">
                <a:latin typeface="Arial" pitchFamily="34" charset="0"/>
                <a:cs typeface="Arial" pitchFamily="34" charset="0"/>
              </a:rPr>
              <a:t>о</a:t>
            </a:r>
            <a:r>
              <a:rPr spc="4" baseline="2275" dirty="0" smtClean="0">
                <a:latin typeface="Arial" pitchFamily="34" charset="0"/>
                <a:cs typeface="Arial" pitchFamily="34" charset="0"/>
              </a:rPr>
              <a:t>н</a:t>
            </a:r>
            <a:r>
              <a:rPr spc="0" baseline="2275" dirty="0" smtClean="0">
                <a:latin typeface="Arial" pitchFamily="34" charset="0"/>
                <a:cs typeface="Arial" pitchFamily="34" charset="0"/>
              </a:rPr>
              <a:t>ы</a:t>
            </a:r>
            <a:r>
              <a:rPr spc="-44" baseline="2275" dirty="0" smtClean="0">
                <a:latin typeface="Arial" pitchFamily="34" charset="0"/>
                <a:cs typeface="Arial" pitchFamily="34" charset="0"/>
              </a:rPr>
              <a:t> </a:t>
            </a:r>
            <a:r>
              <a:rPr spc="0" baseline="2275" dirty="0" smtClean="0">
                <a:latin typeface="Arial" pitchFamily="34" charset="0"/>
                <a:cs typeface="Arial" pitchFamily="34" charset="0"/>
              </a:rPr>
              <a:t>с</a:t>
            </a:r>
            <a:r>
              <a:rPr spc="4" baseline="2275" dirty="0" smtClean="0">
                <a:latin typeface="Arial" pitchFamily="34" charset="0"/>
                <a:cs typeface="Arial" pitchFamily="34" charset="0"/>
              </a:rPr>
              <a:t> </a:t>
            </a:r>
            <a:r>
              <a:rPr spc="-4" baseline="2275" dirty="0" smtClean="0">
                <a:latin typeface="Arial" pitchFamily="34" charset="0"/>
                <a:cs typeface="Arial" pitchFamily="34" charset="0"/>
              </a:rPr>
              <a:t>в</a:t>
            </a:r>
            <a:r>
              <a:rPr spc="0" baseline="2275" dirty="0" smtClean="0">
                <a:latin typeface="Arial" pitchFamily="34" charset="0"/>
                <a:cs typeface="Arial" pitchFamily="34" charset="0"/>
              </a:rPr>
              <a:t>о</a:t>
            </a:r>
            <a:r>
              <a:rPr spc="4" baseline="2275" dirty="0" smtClean="0">
                <a:latin typeface="Arial" pitchFamily="34" charset="0"/>
                <a:cs typeface="Arial" pitchFamily="34" charset="0"/>
              </a:rPr>
              <a:t>з</a:t>
            </a:r>
            <a:r>
              <a:rPr spc="-14" baseline="2275" dirty="0" smtClean="0">
                <a:latin typeface="Arial" pitchFamily="34" charset="0"/>
                <a:cs typeface="Arial" pitchFamily="34" charset="0"/>
              </a:rPr>
              <a:t>д</a:t>
            </a:r>
            <a:r>
              <a:rPr spc="-4" baseline="2275" dirty="0" smtClean="0">
                <a:latin typeface="Arial" pitchFamily="34" charset="0"/>
                <a:cs typeface="Arial" pitchFamily="34" charset="0"/>
              </a:rPr>
              <a:t>у</a:t>
            </a:r>
            <a:r>
              <a:rPr spc="-25" baseline="2275" dirty="0" smtClean="0">
                <a:latin typeface="Arial" pitchFamily="34" charset="0"/>
                <a:cs typeface="Arial" pitchFamily="34" charset="0"/>
              </a:rPr>
              <a:t>х</a:t>
            </a:r>
            <a:r>
              <a:rPr spc="0" baseline="2275" dirty="0" smtClean="0">
                <a:latin typeface="Arial" pitchFamily="34" charset="0"/>
                <a:cs typeface="Arial" pitchFamily="34" charset="0"/>
              </a:rPr>
              <a:t>ом</a:t>
            </a:r>
            <a:r>
              <a:rPr spc="-9" baseline="2275" dirty="0" smtClean="0">
                <a:latin typeface="Arial" pitchFamily="34" charset="0"/>
                <a:cs typeface="Arial" pitchFamily="34" charset="0"/>
              </a:rPr>
              <a:t> </a:t>
            </a:r>
            <a:r>
              <a:rPr spc="0" baseline="2275" dirty="0" smtClean="0">
                <a:latin typeface="Arial" pitchFamily="34" charset="0"/>
                <a:cs typeface="Arial" pitchFamily="34" charset="0"/>
              </a:rPr>
              <a:t>и</a:t>
            </a:r>
            <a:r>
              <a:rPr spc="-4" baseline="2275" dirty="0" smtClean="0">
                <a:latin typeface="Arial" pitchFamily="34" charset="0"/>
                <a:cs typeface="Arial" pitchFamily="34" charset="0"/>
              </a:rPr>
              <a:t> </a:t>
            </a:r>
            <a:r>
              <a:rPr spc="-4" baseline="2275" dirty="0" err="1" smtClean="0">
                <a:latin typeface="Arial" pitchFamily="34" charset="0"/>
                <a:cs typeface="Arial" pitchFamily="34" charset="0"/>
              </a:rPr>
              <a:t>а</a:t>
            </a:r>
            <a:r>
              <a:rPr spc="4" baseline="2275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spc="0" baseline="2275" dirty="0" err="1" smtClean="0">
                <a:latin typeface="Arial" pitchFamily="34" charset="0"/>
                <a:cs typeface="Arial" pitchFamily="34" charset="0"/>
              </a:rPr>
              <a:t>о</a:t>
            </a:r>
            <a:r>
              <a:rPr spc="-9" baseline="2275" dirty="0" err="1" smtClean="0">
                <a:latin typeface="Arial" pitchFamily="34" charset="0"/>
                <a:cs typeface="Arial" pitchFamily="34" charset="0"/>
              </a:rPr>
              <a:t>т</a:t>
            </a:r>
            <a:r>
              <a:rPr spc="0" baseline="2275" dirty="0" err="1" smtClean="0">
                <a:latin typeface="Arial" pitchFamily="34" charset="0"/>
                <a:cs typeface="Arial" pitchFamily="34" charset="0"/>
              </a:rPr>
              <a:t>ом</a:t>
            </a:r>
            <a:r>
              <a:rPr lang="ru-RU" spc="0" baseline="2275" dirty="0" smtClean="0">
                <a:latin typeface="Arial" pitchFamily="34" charset="0"/>
                <a:cs typeface="Arial" pitchFamily="34" charset="0"/>
              </a:rPr>
              <a:t>;</a:t>
            </a:r>
            <a:endParaRPr dirty="0">
              <a:latin typeface="Arial" pitchFamily="34" charset="0"/>
              <a:cs typeface="Arial" pitchFamily="34" charset="0"/>
            </a:endParaRPr>
          </a:p>
          <a:p>
            <a:pPr marL="12700" marR="22859">
              <a:lnSpc>
                <a:spcPts val="1440"/>
              </a:lnSpc>
              <a:spcBef>
                <a:spcPts val="6"/>
              </a:spcBef>
            </a:pPr>
            <a:r>
              <a:rPr spc="0" baseline="2275" dirty="0" smtClean="0">
                <a:latin typeface="Arial" pitchFamily="34" charset="0"/>
                <a:cs typeface="Arial" pitchFamily="34" charset="0"/>
              </a:rPr>
              <a:t>8</a:t>
            </a:r>
            <a:r>
              <a:rPr spc="9" baseline="2275" dirty="0" smtClean="0">
                <a:latin typeface="Arial" pitchFamily="34" charset="0"/>
                <a:cs typeface="Arial" pitchFamily="34" charset="0"/>
              </a:rPr>
              <a:t> </a:t>
            </a:r>
            <a:r>
              <a:rPr spc="0" baseline="2275" dirty="0" smtClean="0">
                <a:latin typeface="Arial" pitchFamily="34" charset="0"/>
                <a:cs typeface="Arial" pitchFamily="34" charset="0"/>
              </a:rPr>
              <a:t>–</a:t>
            </a:r>
            <a:r>
              <a:rPr spc="4" baseline="2275" dirty="0" smtClean="0">
                <a:latin typeface="Arial" pitchFamily="34" charset="0"/>
                <a:cs typeface="Arial" pitchFamily="34" charset="0"/>
              </a:rPr>
              <a:t> </a:t>
            </a:r>
            <a:r>
              <a:rPr spc="0" baseline="2275" dirty="0" smtClean="0">
                <a:latin typeface="Arial" pitchFamily="34" charset="0"/>
                <a:cs typeface="Arial" pitchFamily="34" charset="0"/>
              </a:rPr>
              <a:t>С</a:t>
            </a:r>
            <a:r>
              <a:rPr spc="4" baseline="2275" dirty="0" smtClean="0">
                <a:latin typeface="Arial" pitchFamily="34" charset="0"/>
                <a:cs typeface="Arial" pitchFamily="34" charset="0"/>
              </a:rPr>
              <a:t>и</a:t>
            </a:r>
            <a:r>
              <a:rPr spc="0" baseline="2275" dirty="0" smtClean="0">
                <a:latin typeface="Arial" pitchFamily="34" charset="0"/>
                <a:cs typeface="Arial" pitchFamily="34" charset="0"/>
              </a:rPr>
              <a:t>с</a:t>
            </a:r>
            <a:r>
              <a:rPr spc="-9" baseline="2275" dirty="0" smtClean="0">
                <a:latin typeface="Arial" pitchFamily="34" charset="0"/>
                <a:cs typeface="Arial" pitchFamily="34" charset="0"/>
              </a:rPr>
              <a:t>т</a:t>
            </a:r>
            <a:r>
              <a:rPr spc="-14" baseline="2275" dirty="0" smtClean="0">
                <a:latin typeface="Arial" pitchFamily="34" charset="0"/>
                <a:cs typeface="Arial" pitchFamily="34" charset="0"/>
              </a:rPr>
              <a:t>е</a:t>
            </a:r>
            <a:r>
              <a:rPr spc="-4" baseline="2275" dirty="0" smtClean="0">
                <a:latin typeface="Arial" pitchFamily="34" charset="0"/>
                <a:cs typeface="Arial" pitchFamily="34" charset="0"/>
              </a:rPr>
              <a:t>м</a:t>
            </a:r>
            <a:r>
              <a:rPr spc="0" baseline="2275" dirty="0" smtClean="0">
                <a:latin typeface="Arial" pitchFamily="34" charset="0"/>
                <a:cs typeface="Arial" pitchFamily="34" charset="0"/>
              </a:rPr>
              <a:t>а</a:t>
            </a:r>
            <a:r>
              <a:rPr spc="-9" baseline="2275" dirty="0" smtClean="0">
                <a:latin typeface="Arial" pitchFamily="34" charset="0"/>
                <a:cs typeface="Arial" pitchFamily="34" charset="0"/>
              </a:rPr>
              <a:t> </a:t>
            </a:r>
            <a:r>
              <a:rPr spc="-4" baseline="2275" dirty="0" smtClean="0">
                <a:latin typeface="Arial" pitchFamily="34" charset="0"/>
                <a:cs typeface="Arial" pitchFamily="34" charset="0"/>
              </a:rPr>
              <a:t>п</a:t>
            </a:r>
            <a:r>
              <a:rPr spc="4" baseline="2275" dirty="0" smtClean="0">
                <a:latin typeface="Arial" pitchFamily="34" charset="0"/>
                <a:cs typeface="Arial" pitchFamily="34" charset="0"/>
              </a:rPr>
              <a:t>ри</a:t>
            </a:r>
            <a:r>
              <a:rPr spc="-14" baseline="2275" dirty="0" smtClean="0">
                <a:latin typeface="Arial" pitchFamily="34" charset="0"/>
                <a:cs typeface="Arial" pitchFamily="34" charset="0"/>
              </a:rPr>
              <a:t>г</a:t>
            </a:r>
            <a:r>
              <a:rPr spc="0" baseline="2275" dirty="0" smtClean="0">
                <a:latin typeface="Arial" pitchFamily="34" charset="0"/>
                <a:cs typeface="Arial" pitchFamily="34" charset="0"/>
              </a:rPr>
              <a:t>о</a:t>
            </a:r>
            <a:r>
              <a:rPr spc="-9" baseline="2275" dirty="0" smtClean="0">
                <a:latin typeface="Arial" pitchFamily="34" charset="0"/>
                <a:cs typeface="Arial" pitchFamily="34" charset="0"/>
              </a:rPr>
              <a:t>т</a:t>
            </a:r>
            <a:r>
              <a:rPr spc="0" baseline="2275" dirty="0" smtClean="0">
                <a:latin typeface="Arial" pitchFamily="34" charset="0"/>
                <a:cs typeface="Arial" pitchFamily="34" charset="0"/>
              </a:rPr>
              <a:t>о</a:t>
            </a:r>
            <a:r>
              <a:rPr spc="-14" baseline="2275" dirty="0" smtClean="0">
                <a:latin typeface="Arial" pitchFamily="34" charset="0"/>
                <a:cs typeface="Arial" pitchFamily="34" charset="0"/>
              </a:rPr>
              <a:t>в</a:t>
            </a:r>
            <a:r>
              <a:rPr spc="4" baseline="2275" dirty="0" smtClean="0">
                <a:latin typeface="Arial" pitchFamily="34" charset="0"/>
                <a:cs typeface="Arial" pitchFamily="34" charset="0"/>
              </a:rPr>
              <a:t>л</a:t>
            </a:r>
            <a:r>
              <a:rPr spc="-4" baseline="2275" dirty="0" smtClean="0">
                <a:latin typeface="Arial" pitchFamily="34" charset="0"/>
                <a:cs typeface="Arial" pitchFamily="34" charset="0"/>
              </a:rPr>
              <a:t>е</a:t>
            </a:r>
            <a:r>
              <a:rPr spc="4" baseline="2275" dirty="0" smtClean="0">
                <a:latin typeface="Arial" pitchFamily="34" charset="0"/>
                <a:cs typeface="Arial" pitchFamily="34" charset="0"/>
              </a:rPr>
              <a:t>ни</a:t>
            </a:r>
            <a:r>
              <a:rPr spc="0" baseline="2275" dirty="0" smtClean="0">
                <a:latin typeface="Arial" pitchFamily="34" charset="0"/>
                <a:cs typeface="Arial" pitchFamily="34" charset="0"/>
              </a:rPr>
              <a:t>я</a:t>
            </a:r>
            <a:r>
              <a:rPr spc="-29" baseline="2275" dirty="0" smtClean="0">
                <a:latin typeface="Arial" pitchFamily="34" charset="0"/>
                <a:cs typeface="Arial" pitchFamily="34" charset="0"/>
              </a:rPr>
              <a:t> </a:t>
            </a:r>
            <a:r>
              <a:rPr spc="-4" baseline="2275" dirty="0" err="1" smtClean="0">
                <a:latin typeface="Arial" pitchFamily="34" charset="0"/>
                <a:cs typeface="Arial" pitchFamily="34" charset="0"/>
              </a:rPr>
              <a:t>га</a:t>
            </a:r>
            <a:r>
              <a:rPr spc="4" baseline="2275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spc="0" baseline="2275" dirty="0" err="1" smtClean="0">
                <a:latin typeface="Arial" pitchFamily="34" charset="0"/>
                <a:cs typeface="Arial" pitchFamily="34" charset="0"/>
              </a:rPr>
              <a:t>ооб</a:t>
            </a:r>
            <a:r>
              <a:rPr spc="4" baseline="2275" dirty="0" err="1" smtClean="0">
                <a:latin typeface="Arial" pitchFamily="34" charset="0"/>
                <a:cs typeface="Arial" pitchFamily="34" charset="0"/>
              </a:rPr>
              <a:t>р</a:t>
            </a:r>
            <a:r>
              <a:rPr spc="-4" baseline="2275" dirty="0" err="1" smtClean="0">
                <a:latin typeface="Arial" pitchFamily="34" charset="0"/>
                <a:cs typeface="Arial" pitchFamily="34" charset="0"/>
              </a:rPr>
              <a:t>а</a:t>
            </a:r>
            <a:r>
              <a:rPr spc="4" baseline="2275" dirty="0" err="1" smtClean="0">
                <a:latin typeface="Arial" pitchFamily="34" charset="0"/>
                <a:cs typeface="Arial" pitchFamily="34" charset="0"/>
              </a:rPr>
              <a:t>зн</a:t>
            </a:r>
            <a:r>
              <a:rPr spc="0" baseline="2275" dirty="0" err="1" smtClean="0">
                <a:latin typeface="Arial" pitchFamily="34" charset="0"/>
                <a:cs typeface="Arial" pitchFamily="34" charset="0"/>
              </a:rPr>
              <a:t>о</a:t>
            </a:r>
            <a:r>
              <a:rPr spc="-14" baseline="2275" dirty="0" err="1" smtClean="0">
                <a:latin typeface="Arial" pitchFamily="34" charset="0"/>
                <a:cs typeface="Arial" pitchFamily="34" charset="0"/>
              </a:rPr>
              <a:t>г</a:t>
            </a:r>
            <a:r>
              <a:rPr spc="0" baseline="2275" dirty="0" err="1" smtClean="0">
                <a:latin typeface="Arial" pitchFamily="34" charset="0"/>
                <a:cs typeface="Arial" pitchFamily="34" charset="0"/>
              </a:rPr>
              <a:t>о</a:t>
            </a:r>
            <a:r>
              <a:rPr spc="4" baseline="2275" dirty="0" smtClean="0">
                <a:latin typeface="Arial" pitchFamily="34" charset="0"/>
                <a:cs typeface="Arial" pitchFamily="34" charset="0"/>
              </a:rPr>
              <a:t> </a:t>
            </a:r>
            <a:r>
              <a:rPr spc="4" baseline="2275" dirty="0" err="1" smtClean="0">
                <a:latin typeface="Arial" pitchFamily="34" charset="0"/>
                <a:cs typeface="Arial" pitchFamily="34" charset="0"/>
              </a:rPr>
              <a:t>й</a:t>
            </a:r>
            <a:r>
              <a:rPr spc="-19" baseline="2275" dirty="0" err="1" smtClean="0">
                <a:latin typeface="Arial" pitchFamily="34" charset="0"/>
                <a:cs typeface="Arial" pitchFamily="34" charset="0"/>
              </a:rPr>
              <a:t>о</a:t>
            </a:r>
            <a:r>
              <a:rPr spc="0" baseline="2275" dirty="0" err="1" smtClean="0">
                <a:latin typeface="Arial" pitchFamily="34" charset="0"/>
                <a:cs typeface="Arial" pitchFamily="34" charset="0"/>
              </a:rPr>
              <a:t>да</a:t>
            </a:r>
            <a:r>
              <a:rPr lang="ru-RU" spc="0" baseline="2275" dirty="0" smtClean="0">
                <a:latin typeface="Arial" pitchFamily="34" charset="0"/>
                <a:cs typeface="Arial" pitchFamily="34" charset="0"/>
              </a:rPr>
              <a:t>;</a:t>
            </a:r>
            <a:endParaRPr dirty="0">
              <a:latin typeface="Arial" pitchFamily="34" charset="0"/>
              <a:cs typeface="Arial" pitchFamily="34" charset="0"/>
            </a:endParaRPr>
          </a:p>
          <a:p>
            <a:pPr marL="12700" marR="22859">
              <a:lnSpc>
                <a:spcPts val="1440"/>
              </a:lnSpc>
            </a:pPr>
            <a:r>
              <a:rPr spc="0" baseline="2275" dirty="0" smtClean="0">
                <a:latin typeface="Arial" pitchFamily="34" charset="0"/>
                <a:cs typeface="Arial" pitchFamily="34" charset="0"/>
              </a:rPr>
              <a:t>9</a:t>
            </a:r>
            <a:r>
              <a:rPr spc="9" baseline="2275" dirty="0" smtClean="0">
                <a:latin typeface="Arial" pitchFamily="34" charset="0"/>
                <a:cs typeface="Arial" pitchFamily="34" charset="0"/>
              </a:rPr>
              <a:t> </a:t>
            </a:r>
            <a:r>
              <a:rPr spc="0" baseline="2275" dirty="0" smtClean="0">
                <a:latin typeface="Arial" pitchFamily="34" charset="0"/>
                <a:cs typeface="Arial" pitchFamily="34" charset="0"/>
              </a:rPr>
              <a:t>–</a:t>
            </a:r>
            <a:r>
              <a:rPr spc="4" baseline="2275" dirty="0" smtClean="0">
                <a:latin typeface="Arial" pitchFamily="34" charset="0"/>
                <a:cs typeface="Arial" pitchFamily="34" charset="0"/>
              </a:rPr>
              <a:t> </a:t>
            </a:r>
            <a:r>
              <a:rPr spc="0" baseline="2275" dirty="0" smtClean="0">
                <a:latin typeface="Arial" pitchFamily="34" charset="0"/>
                <a:cs typeface="Arial" pitchFamily="34" charset="0"/>
              </a:rPr>
              <a:t>С</a:t>
            </a:r>
            <a:r>
              <a:rPr spc="4" baseline="2275" dirty="0" smtClean="0">
                <a:latin typeface="Arial" pitchFamily="34" charset="0"/>
                <a:cs typeface="Arial" pitchFamily="34" charset="0"/>
              </a:rPr>
              <a:t>и</a:t>
            </a:r>
            <a:r>
              <a:rPr spc="0" baseline="2275" dirty="0" smtClean="0">
                <a:latin typeface="Arial" pitchFamily="34" charset="0"/>
                <a:cs typeface="Arial" pitchFamily="34" charset="0"/>
              </a:rPr>
              <a:t>с</a:t>
            </a:r>
            <a:r>
              <a:rPr spc="-9" baseline="2275" dirty="0" smtClean="0">
                <a:latin typeface="Arial" pitchFamily="34" charset="0"/>
                <a:cs typeface="Arial" pitchFamily="34" charset="0"/>
              </a:rPr>
              <a:t>т</a:t>
            </a:r>
            <a:r>
              <a:rPr spc="-14" baseline="2275" dirty="0" smtClean="0">
                <a:latin typeface="Arial" pitchFamily="34" charset="0"/>
                <a:cs typeface="Arial" pitchFamily="34" charset="0"/>
              </a:rPr>
              <a:t>е</a:t>
            </a:r>
            <a:r>
              <a:rPr spc="-4" baseline="2275" dirty="0" smtClean="0">
                <a:latin typeface="Arial" pitchFamily="34" charset="0"/>
                <a:cs typeface="Arial" pitchFamily="34" charset="0"/>
              </a:rPr>
              <a:t>м</a:t>
            </a:r>
            <a:r>
              <a:rPr spc="0" baseline="2275" dirty="0" smtClean="0">
                <a:latin typeface="Arial" pitchFamily="34" charset="0"/>
                <a:cs typeface="Arial" pitchFamily="34" charset="0"/>
              </a:rPr>
              <a:t>а</a:t>
            </a:r>
            <a:r>
              <a:rPr spc="-9" baseline="2275" dirty="0" smtClean="0">
                <a:latin typeface="Arial" pitchFamily="34" charset="0"/>
                <a:cs typeface="Arial" pitchFamily="34" charset="0"/>
              </a:rPr>
              <a:t> </a:t>
            </a:r>
            <a:r>
              <a:rPr spc="0" baseline="2275" dirty="0" smtClean="0">
                <a:latin typeface="Arial" pitchFamily="34" charset="0"/>
                <a:cs typeface="Arial" pitchFamily="34" charset="0"/>
              </a:rPr>
              <a:t>х</a:t>
            </a:r>
            <a:r>
              <a:rPr spc="4" baseline="2275" dirty="0" smtClean="0">
                <a:latin typeface="Arial" pitchFamily="34" charset="0"/>
                <a:cs typeface="Arial" pitchFamily="34" charset="0"/>
              </a:rPr>
              <a:t>р</a:t>
            </a:r>
            <a:r>
              <a:rPr spc="-4" baseline="2275" dirty="0" smtClean="0">
                <a:latin typeface="Arial" pitchFamily="34" charset="0"/>
                <a:cs typeface="Arial" pitchFamily="34" charset="0"/>
              </a:rPr>
              <a:t>а</a:t>
            </a:r>
            <a:r>
              <a:rPr spc="4" baseline="2275" dirty="0" smtClean="0">
                <a:latin typeface="Arial" pitchFamily="34" charset="0"/>
                <a:cs typeface="Arial" pitchFamily="34" charset="0"/>
              </a:rPr>
              <a:t>н</a:t>
            </a:r>
            <a:r>
              <a:rPr spc="-4" baseline="2275" dirty="0" smtClean="0">
                <a:latin typeface="Arial" pitchFamily="34" charset="0"/>
                <a:cs typeface="Arial" pitchFamily="34" charset="0"/>
              </a:rPr>
              <a:t>е</a:t>
            </a:r>
            <a:r>
              <a:rPr spc="4" baseline="2275" dirty="0" smtClean="0">
                <a:latin typeface="Arial" pitchFamily="34" charset="0"/>
                <a:cs typeface="Arial" pitchFamily="34" charset="0"/>
              </a:rPr>
              <a:t>ни</a:t>
            </a:r>
            <a:r>
              <a:rPr spc="0" baseline="2275" dirty="0" smtClean="0">
                <a:latin typeface="Arial" pitchFamily="34" charset="0"/>
                <a:cs typeface="Arial" pitchFamily="34" charset="0"/>
              </a:rPr>
              <a:t>я</a:t>
            </a:r>
            <a:r>
              <a:rPr spc="-29" baseline="2275" dirty="0" smtClean="0">
                <a:latin typeface="Arial" pitchFamily="34" charset="0"/>
                <a:cs typeface="Arial" pitchFamily="34" charset="0"/>
              </a:rPr>
              <a:t> </a:t>
            </a:r>
            <a:r>
              <a:rPr spc="0" baseline="2275" dirty="0" smtClean="0">
                <a:latin typeface="Arial" pitchFamily="34" charset="0"/>
                <a:cs typeface="Arial" pitchFamily="34" charset="0"/>
              </a:rPr>
              <a:t>и</a:t>
            </a:r>
            <a:r>
              <a:rPr spc="-4" baseline="2275" dirty="0" smtClean="0">
                <a:latin typeface="Arial" pitchFamily="34" charset="0"/>
                <a:cs typeface="Arial" pitchFamily="34" charset="0"/>
              </a:rPr>
              <a:t> п</a:t>
            </a:r>
            <a:r>
              <a:rPr spc="-19" baseline="2275" dirty="0" smtClean="0">
                <a:latin typeface="Arial" pitchFamily="34" charset="0"/>
                <a:cs typeface="Arial" pitchFamily="34" charset="0"/>
              </a:rPr>
              <a:t>о</a:t>
            </a:r>
            <a:r>
              <a:rPr spc="0" baseline="2275" dirty="0" smtClean="0">
                <a:latin typeface="Arial" pitchFamily="34" charset="0"/>
                <a:cs typeface="Arial" pitchFamily="34" charset="0"/>
              </a:rPr>
              <a:t>д</a:t>
            </a:r>
            <a:r>
              <a:rPr spc="-4" baseline="2275" dirty="0" smtClean="0">
                <a:latin typeface="Arial" pitchFamily="34" charset="0"/>
                <a:cs typeface="Arial" pitchFamily="34" charset="0"/>
              </a:rPr>
              <a:t>а</a:t>
            </a:r>
            <a:r>
              <a:rPr spc="0" baseline="2275" dirty="0" smtClean="0">
                <a:latin typeface="Arial" pitchFamily="34" charset="0"/>
                <a:cs typeface="Arial" pitchFamily="34" charset="0"/>
              </a:rPr>
              <a:t>чи</a:t>
            </a:r>
            <a:r>
              <a:rPr spc="-4" baseline="2275" dirty="0" smtClean="0">
                <a:latin typeface="Arial" pitchFamily="34" charset="0"/>
                <a:cs typeface="Arial" pitchFamily="34" charset="0"/>
              </a:rPr>
              <a:t> </a:t>
            </a:r>
            <a:r>
              <a:rPr spc="0" baseline="2275" dirty="0" smtClean="0">
                <a:latin typeface="Arial" pitchFamily="34" charset="0"/>
                <a:cs typeface="Arial" pitchFamily="34" charset="0"/>
              </a:rPr>
              <a:t>х</a:t>
            </a:r>
            <a:r>
              <a:rPr spc="4" baseline="2275" dirty="0" smtClean="0">
                <a:latin typeface="Arial" pitchFamily="34" charset="0"/>
                <a:cs typeface="Arial" pitchFamily="34" charset="0"/>
              </a:rPr>
              <a:t>л</a:t>
            </a:r>
            <a:r>
              <a:rPr spc="0" baseline="2275" dirty="0" smtClean="0">
                <a:latin typeface="Arial" pitchFamily="34" charset="0"/>
                <a:cs typeface="Arial" pitchFamily="34" charset="0"/>
              </a:rPr>
              <a:t>о</a:t>
            </a:r>
            <a:r>
              <a:rPr spc="4" baseline="2275" dirty="0" smtClean="0">
                <a:latin typeface="Arial" pitchFamily="34" charset="0"/>
                <a:cs typeface="Arial" pitchFamily="34" charset="0"/>
              </a:rPr>
              <a:t>р</a:t>
            </a:r>
            <a:r>
              <a:rPr spc="0" baseline="2275" dirty="0" smtClean="0">
                <a:latin typeface="Arial" pitchFamily="34" charset="0"/>
                <a:cs typeface="Arial" pitchFamily="34" charset="0"/>
              </a:rPr>
              <a:t>а в</a:t>
            </a:r>
            <a:r>
              <a:rPr spc="-9" baseline="2275" dirty="0" smtClean="0">
                <a:latin typeface="Arial" pitchFamily="34" charset="0"/>
                <a:cs typeface="Arial" pitchFamily="34" charset="0"/>
              </a:rPr>
              <a:t> </a:t>
            </a:r>
            <a:r>
              <a:rPr spc="-39" baseline="2275" dirty="0" smtClean="0">
                <a:latin typeface="Arial" pitchFamily="34" charset="0"/>
                <a:cs typeface="Arial" pitchFamily="34" charset="0"/>
              </a:rPr>
              <a:t>Г</a:t>
            </a:r>
            <a:r>
              <a:rPr spc="0" baseline="2275" dirty="0" smtClean="0">
                <a:latin typeface="Arial" pitchFamily="34" charset="0"/>
                <a:cs typeface="Arial" pitchFamily="34" charset="0"/>
              </a:rPr>
              <a:t>СК</a:t>
            </a:r>
            <a:r>
              <a:rPr lang="ru-RU" spc="0" baseline="2275" dirty="0" smtClean="0">
                <a:latin typeface="Arial" pitchFamily="34" charset="0"/>
                <a:cs typeface="Arial" pitchFamily="34" charset="0"/>
              </a:rPr>
              <a:t>;</a:t>
            </a:r>
            <a:endParaRPr dirty="0">
              <a:latin typeface="Arial" pitchFamily="34" charset="0"/>
              <a:cs typeface="Arial" pitchFamily="34" charset="0"/>
            </a:endParaRPr>
          </a:p>
          <a:p>
            <a:pPr marL="12700" marR="22859">
              <a:lnSpc>
                <a:spcPts val="1440"/>
              </a:lnSpc>
            </a:pPr>
            <a:r>
              <a:rPr spc="4" baseline="2275" dirty="0" smtClean="0">
                <a:latin typeface="Arial" pitchFamily="34" charset="0"/>
                <a:cs typeface="Arial" pitchFamily="34" charset="0"/>
              </a:rPr>
              <a:t>1</a:t>
            </a:r>
            <a:r>
              <a:rPr spc="0" baseline="2275" dirty="0" smtClean="0">
                <a:latin typeface="Arial" pitchFamily="34" charset="0"/>
                <a:cs typeface="Arial" pitchFamily="34" charset="0"/>
              </a:rPr>
              <a:t>0</a:t>
            </a:r>
            <a:r>
              <a:rPr spc="9" baseline="2275" dirty="0" smtClean="0">
                <a:latin typeface="Arial" pitchFamily="34" charset="0"/>
                <a:cs typeface="Arial" pitchFamily="34" charset="0"/>
              </a:rPr>
              <a:t> </a:t>
            </a:r>
            <a:r>
              <a:rPr spc="0" baseline="2275" dirty="0" smtClean="0">
                <a:latin typeface="Arial" pitchFamily="34" charset="0"/>
                <a:cs typeface="Arial" pitchFamily="34" charset="0"/>
              </a:rPr>
              <a:t>–</a:t>
            </a:r>
            <a:r>
              <a:rPr spc="4" baseline="2275" dirty="0" smtClean="0">
                <a:latin typeface="Arial" pitchFamily="34" charset="0"/>
                <a:cs typeface="Arial" pitchFamily="34" charset="0"/>
              </a:rPr>
              <a:t> </a:t>
            </a:r>
            <a:r>
              <a:rPr spc="0" baseline="2275" dirty="0" smtClean="0">
                <a:latin typeface="Arial" pitchFamily="34" charset="0"/>
                <a:cs typeface="Arial" pitchFamily="34" charset="0"/>
              </a:rPr>
              <a:t>С</a:t>
            </a:r>
            <a:r>
              <a:rPr spc="-9" baseline="2275" dirty="0" smtClean="0">
                <a:latin typeface="Arial" pitchFamily="34" charset="0"/>
                <a:cs typeface="Arial" pitchFamily="34" charset="0"/>
              </a:rPr>
              <a:t>т</a:t>
            </a:r>
            <a:r>
              <a:rPr spc="0" baseline="2275" dirty="0" smtClean="0">
                <a:latin typeface="Arial" pitchFamily="34" charset="0"/>
                <a:cs typeface="Arial" pitchFamily="34" charset="0"/>
              </a:rPr>
              <a:t>о</a:t>
            </a:r>
            <a:r>
              <a:rPr spc="4" baseline="2275" dirty="0" smtClean="0">
                <a:latin typeface="Arial" pitchFamily="34" charset="0"/>
                <a:cs typeface="Arial" pitchFamily="34" charset="0"/>
              </a:rPr>
              <a:t>й</a:t>
            </a:r>
            <a:r>
              <a:rPr spc="-4" baseline="2275" dirty="0" smtClean="0">
                <a:latin typeface="Arial" pitchFamily="34" charset="0"/>
                <a:cs typeface="Arial" pitchFamily="34" charset="0"/>
              </a:rPr>
              <a:t>к</a:t>
            </a:r>
            <a:r>
              <a:rPr spc="0" baseline="2275" dirty="0" smtClean="0">
                <a:latin typeface="Arial" pitchFamily="34" charset="0"/>
                <a:cs typeface="Arial" pitchFamily="34" charset="0"/>
              </a:rPr>
              <a:t>и</a:t>
            </a:r>
            <a:r>
              <a:rPr spc="-14" baseline="2275" dirty="0" smtClean="0">
                <a:latin typeface="Arial" pitchFamily="34" charset="0"/>
                <a:cs typeface="Arial" pitchFamily="34" charset="0"/>
              </a:rPr>
              <a:t> </a:t>
            </a:r>
            <a:r>
              <a:rPr spc="0" baseline="2275" dirty="0" smtClean="0">
                <a:latin typeface="Arial" pitchFamily="34" charset="0"/>
                <a:cs typeface="Arial" pitchFamily="34" charset="0"/>
              </a:rPr>
              <a:t>с</a:t>
            </a:r>
            <a:r>
              <a:rPr spc="4" baseline="2275" dirty="0" smtClean="0">
                <a:latin typeface="Arial" pitchFamily="34" charset="0"/>
                <a:cs typeface="Arial" pitchFamily="34" charset="0"/>
              </a:rPr>
              <a:t> </a:t>
            </a:r>
            <a:r>
              <a:rPr spc="-4" baseline="2275" dirty="0" err="1" smtClean="0">
                <a:latin typeface="Arial" pitchFamily="34" charset="0"/>
                <a:cs typeface="Arial" pitchFamily="34" charset="0"/>
              </a:rPr>
              <a:t>а</a:t>
            </a:r>
            <a:r>
              <a:rPr spc="4" baseline="2275" dirty="0" err="1" smtClean="0">
                <a:latin typeface="Arial" pitchFamily="34" charset="0"/>
                <a:cs typeface="Arial" pitchFamily="34" charset="0"/>
              </a:rPr>
              <a:t>р</a:t>
            </a:r>
            <a:r>
              <a:rPr spc="-4" baseline="2275" dirty="0" err="1" smtClean="0">
                <a:latin typeface="Arial" pitchFamily="34" charset="0"/>
                <a:cs typeface="Arial" pitchFamily="34" charset="0"/>
              </a:rPr>
              <a:t>ма</a:t>
            </a:r>
            <a:r>
              <a:rPr spc="0" baseline="2275" dirty="0" err="1" smtClean="0">
                <a:latin typeface="Arial" pitchFamily="34" charset="0"/>
                <a:cs typeface="Arial" pitchFamily="34" charset="0"/>
              </a:rPr>
              <a:t>т</a:t>
            </a:r>
            <a:r>
              <a:rPr spc="-4" baseline="2275" dirty="0" err="1" smtClean="0">
                <a:latin typeface="Arial" pitchFamily="34" charset="0"/>
                <a:cs typeface="Arial" pitchFamily="34" charset="0"/>
              </a:rPr>
              <a:t>у</a:t>
            </a:r>
            <a:r>
              <a:rPr spc="4" baseline="2275" dirty="0" err="1" smtClean="0">
                <a:latin typeface="Arial" pitchFamily="34" charset="0"/>
                <a:cs typeface="Arial" pitchFamily="34" charset="0"/>
              </a:rPr>
              <a:t>р</a:t>
            </a:r>
            <a:r>
              <a:rPr spc="0" baseline="2275" dirty="0" err="1" smtClean="0">
                <a:latin typeface="Arial" pitchFamily="34" charset="0"/>
                <a:cs typeface="Arial" pitchFamily="34" charset="0"/>
              </a:rPr>
              <a:t>ой</a:t>
            </a:r>
            <a:r>
              <a:rPr lang="ru-RU" spc="0" baseline="2275" dirty="0" smtClean="0">
                <a:latin typeface="Arial" pitchFamily="34" charset="0"/>
                <a:cs typeface="Arial" pitchFamily="34" charset="0"/>
              </a:rPr>
              <a:t>;</a:t>
            </a:r>
            <a:endParaRPr dirty="0">
              <a:latin typeface="Arial" pitchFamily="34" charset="0"/>
              <a:cs typeface="Arial" pitchFamily="34" charset="0"/>
            </a:endParaRPr>
          </a:p>
          <a:p>
            <a:pPr marL="12700" marR="22859">
              <a:lnSpc>
                <a:spcPts val="1440"/>
              </a:lnSpc>
            </a:pPr>
            <a:r>
              <a:rPr spc="4" baseline="2275" dirty="0" smtClean="0">
                <a:latin typeface="Arial" pitchFamily="34" charset="0"/>
                <a:cs typeface="Arial" pitchFamily="34" charset="0"/>
              </a:rPr>
              <a:t>1</a:t>
            </a:r>
            <a:r>
              <a:rPr spc="0" baseline="2275" dirty="0" smtClean="0">
                <a:latin typeface="Arial" pitchFamily="34" charset="0"/>
                <a:cs typeface="Arial" pitchFamily="34" charset="0"/>
              </a:rPr>
              <a:t>1</a:t>
            </a:r>
            <a:r>
              <a:rPr spc="9" baseline="2275" dirty="0" smtClean="0">
                <a:latin typeface="Arial" pitchFamily="34" charset="0"/>
                <a:cs typeface="Arial" pitchFamily="34" charset="0"/>
              </a:rPr>
              <a:t> </a:t>
            </a:r>
            <a:r>
              <a:rPr spc="0" baseline="2275" dirty="0" smtClean="0">
                <a:latin typeface="Arial" pitchFamily="34" charset="0"/>
                <a:cs typeface="Arial" pitchFamily="34" charset="0"/>
              </a:rPr>
              <a:t>–</a:t>
            </a:r>
            <a:r>
              <a:rPr spc="4" baseline="2275" dirty="0" smtClean="0">
                <a:latin typeface="Arial" pitchFamily="34" charset="0"/>
                <a:cs typeface="Arial" pitchFamily="34" charset="0"/>
              </a:rPr>
              <a:t> </a:t>
            </a:r>
            <a:r>
              <a:rPr spc="4" baseline="2275" dirty="0" err="1" smtClean="0">
                <a:latin typeface="Arial" pitchFamily="34" charset="0"/>
                <a:cs typeface="Arial" pitchFamily="34" charset="0"/>
              </a:rPr>
              <a:t>О</a:t>
            </a:r>
            <a:r>
              <a:rPr spc="-9" baseline="2275" dirty="0" err="1" smtClean="0">
                <a:latin typeface="Arial" pitchFamily="34" charset="0"/>
                <a:cs typeface="Arial" pitchFamily="34" charset="0"/>
              </a:rPr>
              <a:t>т</a:t>
            </a:r>
            <a:r>
              <a:rPr spc="0" baseline="2275" dirty="0" err="1" smtClean="0">
                <a:latin typeface="Arial" pitchFamily="34" charset="0"/>
                <a:cs typeface="Arial" pitchFamily="34" charset="0"/>
              </a:rPr>
              <a:t>с</a:t>
            </a:r>
            <a:r>
              <a:rPr spc="-4" baseline="2275" dirty="0" err="1" smtClean="0">
                <a:latin typeface="Arial" pitchFamily="34" charset="0"/>
                <a:cs typeface="Arial" pitchFamily="34" charset="0"/>
              </a:rPr>
              <a:t>е</a:t>
            </a:r>
            <a:r>
              <a:rPr spc="0" baseline="2275" dirty="0" err="1" smtClean="0">
                <a:latin typeface="Arial" pitchFamily="34" charset="0"/>
                <a:cs typeface="Arial" pitchFamily="34" charset="0"/>
              </a:rPr>
              <a:t>к</a:t>
            </a:r>
            <a:r>
              <a:rPr spc="-9" baseline="2275" dirty="0" smtClean="0">
                <a:latin typeface="Arial" pitchFamily="34" charset="0"/>
                <a:cs typeface="Arial" pitchFamily="34" charset="0"/>
              </a:rPr>
              <a:t> </a:t>
            </a:r>
            <a:r>
              <a:rPr spc="-4" baseline="2275" dirty="0" err="1" smtClean="0">
                <a:latin typeface="Arial" pitchFamily="34" charset="0"/>
                <a:cs typeface="Arial" pitchFamily="34" charset="0"/>
              </a:rPr>
              <a:t>уп</a:t>
            </a:r>
            <a:r>
              <a:rPr spc="4" baseline="2275" dirty="0" err="1" smtClean="0">
                <a:latin typeface="Arial" pitchFamily="34" charset="0"/>
                <a:cs typeface="Arial" pitchFamily="34" charset="0"/>
              </a:rPr>
              <a:t>р</a:t>
            </a:r>
            <a:r>
              <a:rPr spc="-4" baseline="2275" dirty="0" err="1" smtClean="0">
                <a:latin typeface="Arial" pitchFamily="34" charset="0"/>
                <a:cs typeface="Arial" pitchFamily="34" charset="0"/>
              </a:rPr>
              <a:t>а</a:t>
            </a:r>
            <a:r>
              <a:rPr spc="-14" baseline="2275" dirty="0" err="1" smtClean="0">
                <a:latin typeface="Arial" pitchFamily="34" charset="0"/>
                <a:cs typeface="Arial" pitchFamily="34" charset="0"/>
              </a:rPr>
              <a:t>в</a:t>
            </a:r>
            <a:r>
              <a:rPr spc="4" baseline="2275" dirty="0" err="1" smtClean="0">
                <a:latin typeface="Arial" pitchFamily="34" charset="0"/>
                <a:cs typeface="Arial" pitchFamily="34" charset="0"/>
              </a:rPr>
              <a:t>л</a:t>
            </a:r>
            <a:r>
              <a:rPr spc="-4" baseline="2275" dirty="0" err="1" smtClean="0">
                <a:latin typeface="Arial" pitchFamily="34" charset="0"/>
                <a:cs typeface="Arial" pitchFamily="34" charset="0"/>
              </a:rPr>
              <a:t>е</a:t>
            </a:r>
            <a:r>
              <a:rPr spc="4" baseline="2275" dirty="0" err="1" smtClean="0">
                <a:latin typeface="Arial" pitchFamily="34" charset="0"/>
                <a:cs typeface="Arial" pitchFamily="34" charset="0"/>
              </a:rPr>
              <a:t>ни</a:t>
            </a:r>
            <a:r>
              <a:rPr spc="0" baseline="2275" dirty="0" err="1" smtClean="0">
                <a:latin typeface="Arial" pitchFamily="34" charset="0"/>
                <a:cs typeface="Arial" pitchFamily="34" charset="0"/>
              </a:rPr>
              <a:t>я</a:t>
            </a:r>
            <a:r>
              <a:rPr lang="ru-RU" spc="0" baseline="2275" dirty="0" smtClean="0">
                <a:latin typeface="Arial" pitchFamily="34" charset="0"/>
                <a:cs typeface="Arial" pitchFamily="34" charset="0"/>
              </a:rPr>
              <a:t>;</a:t>
            </a:r>
            <a:endParaRPr dirty="0"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ts val="1440"/>
              </a:lnSpc>
            </a:pPr>
            <a:r>
              <a:rPr spc="4" baseline="2275" dirty="0" smtClean="0">
                <a:latin typeface="Arial" pitchFamily="34" charset="0"/>
                <a:cs typeface="Arial" pitchFamily="34" charset="0"/>
              </a:rPr>
              <a:t>1</a:t>
            </a:r>
            <a:r>
              <a:rPr spc="0" baseline="2275" dirty="0" smtClean="0">
                <a:latin typeface="Arial" pitchFamily="34" charset="0"/>
                <a:cs typeface="Arial" pitchFamily="34" charset="0"/>
              </a:rPr>
              <a:t>2</a:t>
            </a:r>
            <a:r>
              <a:rPr spc="9" baseline="2275" dirty="0" smtClean="0">
                <a:latin typeface="Arial" pitchFamily="34" charset="0"/>
                <a:cs typeface="Arial" pitchFamily="34" charset="0"/>
              </a:rPr>
              <a:t> </a:t>
            </a:r>
            <a:r>
              <a:rPr spc="0" baseline="2275" dirty="0" smtClean="0">
                <a:latin typeface="Arial" pitchFamily="34" charset="0"/>
                <a:cs typeface="Arial" pitchFamily="34" charset="0"/>
              </a:rPr>
              <a:t>–</a:t>
            </a:r>
            <a:r>
              <a:rPr spc="4" baseline="2275" dirty="0" smtClean="0">
                <a:latin typeface="Arial" pitchFamily="34" charset="0"/>
                <a:cs typeface="Arial" pitchFamily="34" charset="0"/>
              </a:rPr>
              <a:t> </a:t>
            </a:r>
            <a:r>
              <a:rPr spc="0" baseline="2275" dirty="0" smtClean="0">
                <a:latin typeface="Arial" pitchFamily="34" charset="0"/>
                <a:cs typeface="Arial" pitchFamily="34" charset="0"/>
              </a:rPr>
              <a:t>С</a:t>
            </a:r>
            <a:r>
              <a:rPr spc="4" baseline="2275" dirty="0" smtClean="0">
                <a:latin typeface="Arial" pitchFamily="34" charset="0"/>
                <a:cs typeface="Arial" pitchFamily="34" charset="0"/>
              </a:rPr>
              <a:t>и</a:t>
            </a:r>
            <a:r>
              <a:rPr spc="0" baseline="2275" dirty="0" smtClean="0">
                <a:latin typeface="Arial" pitchFamily="34" charset="0"/>
                <a:cs typeface="Arial" pitchFamily="34" charset="0"/>
              </a:rPr>
              <a:t>с</a:t>
            </a:r>
            <a:r>
              <a:rPr spc="-9" baseline="2275" dirty="0" smtClean="0">
                <a:latin typeface="Arial" pitchFamily="34" charset="0"/>
                <a:cs typeface="Arial" pitchFamily="34" charset="0"/>
              </a:rPr>
              <a:t>т</a:t>
            </a:r>
            <a:r>
              <a:rPr spc="-14" baseline="2275" dirty="0" smtClean="0">
                <a:latin typeface="Arial" pitchFamily="34" charset="0"/>
                <a:cs typeface="Arial" pitchFamily="34" charset="0"/>
              </a:rPr>
              <a:t>е</a:t>
            </a:r>
            <a:r>
              <a:rPr spc="-4" baseline="2275" dirty="0" smtClean="0">
                <a:latin typeface="Arial" pitchFamily="34" charset="0"/>
                <a:cs typeface="Arial" pitchFamily="34" charset="0"/>
              </a:rPr>
              <a:t>м</a:t>
            </a:r>
            <a:r>
              <a:rPr spc="0" baseline="2275" dirty="0" smtClean="0">
                <a:latin typeface="Arial" pitchFamily="34" charset="0"/>
                <a:cs typeface="Arial" pitchFamily="34" charset="0"/>
              </a:rPr>
              <a:t>а</a:t>
            </a:r>
            <a:r>
              <a:rPr spc="-9" baseline="2275" dirty="0" smtClean="0">
                <a:latin typeface="Arial" pitchFamily="34" charset="0"/>
                <a:cs typeface="Arial" pitchFamily="34" charset="0"/>
              </a:rPr>
              <a:t> </a:t>
            </a:r>
            <a:r>
              <a:rPr spc="4" baseline="2275" dirty="0" smtClean="0">
                <a:latin typeface="Arial" pitchFamily="34" charset="0"/>
                <a:cs typeface="Arial" pitchFamily="34" charset="0"/>
              </a:rPr>
              <a:t>н</a:t>
            </a:r>
            <a:r>
              <a:rPr spc="-4" baseline="2275" dirty="0" smtClean="0">
                <a:latin typeface="Arial" pitchFamily="34" charset="0"/>
                <a:cs typeface="Arial" pitchFamily="34" charset="0"/>
              </a:rPr>
              <a:t>ав</a:t>
            </a:r>
            <a:r>
              <a:rPr spc="-14" baseline="2275" dirty="0" smtClean="0">
                <a:latin typeface="Arial" pitchFamily="34" charset="0"/>
                <a:cs typeface="Arial" pitchFamily="34" charset="0"/>
              </a:rPr>
              <a:t>ед</a:t>
            </a:r>
            <a:r>
              <a:rPr spc="-4" baseline="2275" dirty="0" smtClean="0">
                <a:latin typeface="Arial" pitchFamily="34" charset="0"/>
                <a:cs typeface="Arial" pitchFamily="34" charset="0"/>
              </a:rPr>
              <a:t>е</a:t>
            </a:r>
            <a:r>
              <a:rPr spc="4" baseline="2275" dirty="0" smtClean="0">
                <a:latin typeface="Arial" pitchFamily="34" charset="0"/>
                <a:cs typeface="Arial" pitchFamily="34" charset="0"/>
              </a:rPr>
              <a:t>ни</a:t>
            </a:r>
            <a:r>
              <a:rPr spc="0" baseline="2275" dirty="0" smtClean="0">
                <a:latin typeface="Arial" pitchFamily="34" charset="0"/>
                <a:cs typeface="Arial" pitchFamily="34" charset="0"/>
              </a:rPr>
              <a:t>я</a:t>
            </a:r>
            <a:r>
              <a:rPr spc="-29" baseline="2275" dirty="0" smtClean="0">
                <a:latin typeface="Arial" pitchFamily="34" charset="0"/>
                <a:cs typeface="Arial" pitchFamily="34" charset="0"/>
              </a:rPr>
              <a:t> </a:t>
            </a:r>
            <a:r>
              <a:rPr spc="0" baseline="2275" dirty="0" smtClean="0">
                <a:latin typeface="Arial" pitchFamily="34" charset="0"/>
                <a:cs typeface="Arial" pitchFamily="34" charset="0"/>
              </a:rPr>
              <a:t>и</a:t>
            </a:r>
            <a:r>
              <a:rPr spc="-4" baseline="2275" dirty="0" smtClean="0">
                <a:latin typeface="Arial" pitchFamily="34" charset="0"/>
                <a:cs typeface="Arial" pitchFamily="34" charset="0"/>
              </a:rPr>
              <a:t> уп</a:t>
            </a:r>
            <a:r>
              <a:rPr spc="4" baseline="2275" dirty="0" smtClean="0">
                <a:latin typeface="Arial" pitchFamily="34" charset="0"/>
                <a:cs typeface="Arial" pitchFamily="34" charset="0"/>
              </a:rPr>
              <a:t>р</a:t>
            </a:r>
            <a:r>
              <a:rPr spc="-4" baseline="2275" dirty="0" smtClean="0">
                <a:latin typeface="Arial" pitchFamily="34" charset="0"/>
                <a:cs typeface="Arial" pitchFamily="34" charset="0"/>
              </a:rPr>
              <a:t>а</a:t>
            </a:r>
            <a:r>
              <a:rPr spc="-14" baseline="2275" dirty="0" smtClean="0">
                <a:latin typeface="Arial" pitchFamily="34" charset="0"/>
                <a:cs typeface="Arial" pitchFamily="34" charset="0"/>
              </a:rPr>
              <a:t>в</a:t>
            </a:r>
            <a:r>
              <a:rPr spc="4" baseline="2275" dirty="0" smtClean="0">
                <a:latin typeface="Arial" pitchFamily="34" charset="0"/>
                <a:cs typeface="Arial" pitchFamily="34" charset="0"/>
              </a:rPr>
              <a:t>л</a:t>
            </a:r>
            <a:r>
              <a:rPr spc="-4" baseline="2275" dirty="0" smtClean="0">
                <a:latin typeface="Arial" pitchFamily="34" charset="0"/>
                <a:cs typeface="Arial" pitchFamily="34" charset="0"/>
              </a:rPr>
              <a:t>е</a:t>
            </a:r>
            <a:r>
              <a:rPr spc="4" baseline="2275" dirty="0" smtClean="0">
                <a:latin typeface="Arial" pitchFamily="34" charset="0"/>
                <a:cs typeface="Arial" pitchFamily="34" charset="0"/>
              </a:rPr>
              <a:t>ни</a:t>
            </a:r>
            <a:r>
              <a:rPr spc="0" baseline="2275" dirty="0" smtClean="0">
                <a:latin typeface="Arial" pitchFamily="34" charset="0"/>
                <a:cs typeface="Arial" pitchFamily="34" charset="0"/>
              </a:rPr>
              <a:t>я </a:t>
            </a:r>
            <a:r>
              <a:rPr spc="4" baseline="2275" dirty="0" smtClean="0">
                <a:latin typeface="Arial" pitchFamily="34" charset="0"/>
                <a:cs typeface="Arial" pitchFamily="34" charset="0"/>
              </a:rPr>
              <a:t>л</a:t>
            </a:r>
            <a:r>
              <a:rPr spc="-4" baseline="2275" dirty="0" smtClean="0">
                <a:latin typeface="Arial" pitchFamily="34" charset="0"/>
                <a:cs typeface="Arial" pitchFamily="34" charset="0"/>
              </a:rPr>
              <a:t>у</a:t>
            </a:r>
            <a:r>
              <a:rPr spc="0" baseline="2275" dirty="0" smtClean="0">
                <a:latin typeface="Arial" pitchFamily="34" charset="0"/>
                <a:cs typeface="Arial" pitchFamily="34" charset="0"/>
              </a:rPr>
              <a:t>чом</a:t>
            </a:r>
            <a:r>
              <a:rPr spc="-9" baseline="2275" dirty="0" smtClean="0">
                <a:latin typeface="Arial" pitchFamily="34" charset="0"/>
                <a:cs typeface="Arial" pitchFamily="34" charset="0"/>
              </a:rPr>
              <a:t> </a:t>
            </a:r>
            <a:r>
              <a:rPr spc="0" baseline="2275" dirty="0" smtClean="0">
                <a:latin typeface="Arial" pitchFamily="34" charset="0"/>
                <a:cs typeface="Arial" pitchFamily="34" charset="0"/>
              </a:rPr>
              <a:t>(с</a:t>
            </a:r>
            <a:r>
              <a:rPr spc="-14" baseline="2275" dirty="0" smtClean="0">
                <a:latin typeface="Arial" pitchFamily="34" charset="0"/>
                <a:cs typeface="Arial" pitchFamily="34" charset="0"/>
              </a:rPr>
              <a:t>к</a:t>
            </a:r>
            <a:r>
              <a:rPr spc="-4" baseline="2275" dirty="0" smtClean="0">
                <a:latin typeface="Arial" pitchFamily="34" charset="0"/>
                <a:cs typeface="Arial" pitchFamily="34" charset="0"/>
              </a:rPr>
              <a:t>а</a:t>
            </a:r>
            <a:r>
              <a:rPr spc="4" baseline="2275" dirty="0" smtClean="0">
                <a:latin typeface="Arial" pitchFamily="34" charset="0"/>
                <a:cs typeface="Arial" pitchFamily="34" charset="0"/>
              </a:rPr>
              <a:t>н</a:t>
            </a:r>
            <a:r>
              <a:rPr spc="-4" baseline="2275" dirty="0" smtClean="0">
                <a:latin typeface="Arial" pitchFamily="34" charset="0"/>
                <a:cs typeface="Arial" pitchFamily="34" charset="0"/>
              </a:rPr>
              <a:t>е</a:t>
            </a:r>
            <a:r>
              <a:rPr spc="4" baseline="2275" dirty="0" smtClean="0">
                <a:latin typeface="Arial" pitchFamily="34" charset="0"/>
                <a:cs typeface="Arial" pitchFamily="34" charset="0"/>
              </a:rPr>
              <a:t>р</a:t>
            </a:r>
            <a:r>
              <a:rPr spc="0" baseline="2275" dirty="0" smtClean="0">
                <a:latin typeface="Arial" pitchFamily="34" charset="0"/>
                <a:cs typeface="Arial" pitchFamily="34" charset="0"/>
              </a:rPr>
              <a:t>)</a:t>
            </a:r>
            <a:endParaRPr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525" y="4953900"/>
            <a:ext cx="288032" cy="2880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024" y="4423428"/>
            <a:ext cx="288000" cy="28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951" y="4168562"/>
            <a:ext cx="288000" cy="28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968" y="4725144"/>
            <a:ext cx="288000" cy="28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128" y="3900983"/>
            <a:ext cx="288000" cy="28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527" y="3337463"/>
            <a:ext cx="288000" cy="28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704" y="2852936"/>
            <a:ext cx="288000" cy="28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784" y="2440696"/>
            <a:ext cx="288000" cy="28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426" y="2060848"/>
            <a:ext cx="288000" cy="28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176" y="3640335"/>
            <a:ext cx="288000" cy="288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32" y="1271820"/>
            <a:ext cx="288000" cy="288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952" y="1589588"/>
            <a:ext cx="288000" cy="288000"/>
          </a:xfrm>
          <a:prstGeom prst="rect">
            <a:avLst/>
          </a:prstGeom>
        </p:spPr>
      </p:pic>
      <p:pic>
        <p:nvPicPr>
          <p:cNvPr id="19" name="Picture 4" descr="DSCF000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1" r="15092"/>
          <a:stretch>
            <a:fillRect/>
          </a:stretch>
        </p:blipFill>
        <p:spPr bwMode="auto">
          <a:xfrm>
            <a:off x="8030492" y="3189681"/>
            <a:ext cx="1527062" cy="190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0"/>
          <p:cNvPicPr/>
          <p:nvPr/>
        </p:nvPicPr>
        <p:blipFill rotWithShape="1">
          <a:blip r:embed="rId18"/>
          <a:srcRect l="65858"/>
          <a:stretch/>
        </p:blipFill>
        <p:spPr>
          <a:xfrm>
            <a:off x="416496" y="3140936"/>
            <a:ext cx="1552658" cy="1956980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 flipV="1">
            <a:off x="1936438" y="3885671"/>
            <a:ext cx="1576402" cy="570891"/>
          </a:xfrm>
          <a:prstGeom prst="line">
            <a:avLst/>
          </a:prstGeom>
          <a:ln w="3175">
            <a:solidFill>
              <a:schemeClr val="tx1"/>
            </a:solidFill>
            <a:headEnd type="none" w="med" len="sm"/>
            <a:tailEnd type="oval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313024" y="5049439"/>
            <a:ext cx="2717468" cy="0"/>
          </a:xfrm>
          <a:prstGeom prst="line">
            <a:avLst/>
          </a:prstGeom>
          <a:ln w="317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061426" y="3625463"/>
            <a:ext cx="1251598" cy="1423976"/>
          </a:xfrm>
          <a:prstGeom prst="line">
            <a:avLst/>
          </a:prstGeom>
          <a:ln w="3175">
            <a:solidFill>
              <a:schemeClr val="tx1"/>
            </a:solidFill>
            <a:headEnd type="oval" w="med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6671758" y="2440696"/>
            <a:ext cx="1368152" cy="437569"/>
          </a:xfrm>
          <a:prstGeom prst="line">
            <a:avLst/>
          </a:prstGeom>
          <a:ln w="317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3" descr="Z:\Контракты и запросы\Выполненные контракты\ОКР Сорт - 2014 г\Фотографии\КРПП-2 фото\SG4_4911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44"/>
          <a:stretch/>
        </p:blipFill>
        <p:spPr bwMode="auto">
          <a:xfrm>
            <a:off x="8030492" y="1429971"/>
            <a:ext cx="1527062" cy="171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09" descr="pic1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5788" y="1429971"/>
            <a:ext cx="1480650" cy="171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Прямая соединительная линия 29"/>
          <p:cNvCxnSpPr/>
          <p:nvPr/>
        </p:nvCxnSpPr>
        <p:spPr>
          <a:xfrm>
            <a:off x="1936438" y="2348849"/>
            <a:ext cx="2179087" cy="1132614"/>
          </a:xfrm>
          <a:prstGeom prst="line">
            <a:avLst/>
          </a:prstGeom>
          <a:ln w="3175">
            <a:solidFill>
              <a:schemeClr val="tx1"/>
            </a:solidFill>
            <a:headEnd type="none" w="med" len="sm"/>
            <a:tailEnd type="oval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62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koval\Desktop\Без имени-2авп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906000" cy="117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96617" y="263515"/>
            <a:ext cx="6191096" cy="646321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ru-RU" sz="36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Базовый модуль КПВЦ</a:t>
            </a:r>
            <a:endParaRPr lang="ru-RU" sz="36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2481" y="1340768"/>
            <a:ext cx="92170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ea typeface="Segoe UI Semibold" pitchFamily="2" charset="-52"/>
                <a:cs typeface="Arial" pitchFamily="34" charset="0"/>
              </a:rPr>
              <a:t>Базовый модуль состоит из трех функционально законченных подмодулей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ea typeface="Segoe UI Semibold" pitchFamily="2" charset="-52"/>
                <a:cs typeface="Arial" pitchFamily="34" charset="0"/>
              </a:rPr>
              <a:t>. В зависимости от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ea typeface="Segoe UI Semibold" pitchFamily="2" charset="-52"/>
                <a:cs typeface="Arial" pitchFamily="34" charset="0"/>
              </a:rPr>
              <a:t>условий на объекте размещения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ea typeface="Segoe UI Semibold" pitchFamily="2" charset="-52"/>
                <a:cs typeface="Arial" pitchFamily="34" charset="0"/>
              </a:rPr>
              <a:t>КПВЦ,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ea typeface="Segoe UI Semibold" pitchFamily="2" charset="-52"/>
                <a:cs typeface="Arial" pitchFamily="34" charset="0"/>
              </a:rPr>
              <a:t>подмодули могут быть сгруппированы или расположены на удалении друг от друга                       (до нескольких десятков метров)</a:t>
            </a:r>
            <a:endParaRPr lang="ru-RU" sz="2000" dirty="0">
              <a:solidFill>
                <a:prstClr val="black"/>
              </a:solidFill>
              <a:latin typeface="Arial" pitchFamily="34" charset="0"/>
              <a:ea typeface="Segoe UI Semibold" pitchFamily="2" charset="-52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923" y="3898277"/>
            <a:ext cx="2325264" cy="2418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035" y="3689994"/>
            <a:ext cx="2620868" cy="283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3712244"/>
            <a:ext cx="2758858" cy="2894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5512" y="3068960"/>
            <a:ext cx="2771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latin typeface="Arial" pitchFamily="34" charset="0"/>
                <a:cs typeface="Arial" pitchFamily="34" charset="0"/>
              </a:rPr>
              <a:t>Модуль формирования излучения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96816" y="3068960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latin typeface="Arial" pitchFamily="34" charset="0"/>
                <a:cs typeface="Arial" pitchFamily="34" charset="0"/>
              </a:rPr>
              <a:t>Модуль обнаружения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цели           и восстановления давления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950448" y="3207459"/>
            <a:ext cx="2326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00" dirty="0" smtClean="0">
                <a:latin typeface="Arial" pitchFamily="34" charset="0"/>
                <a:cs typeface="Arial" pitchFamily="34" charset="0"/>
              </a:rPr>
              <a:t>Модуль управления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01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4833</TotalTime>
  <Words>1153</Words>
  <Application>Microsoft Office PowerPoint</Application>
  <PresentationFormat>Лист A4 (210x297 мм)</PresentationFormat>
  <Paragraphs>132</Paragraphs>
  <Slides>12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Комплекс для поражения воздушных целей с использованием мощного химического кислород-йодного лазера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Духнов Евгений</dc:creator>
  <cp:lastModifiedBy>Балашов Денис</cp:lastModifiedBy>
  <cp:revision>289</cp:revision>
  <cp:lastPrinted>2019-12-25T10:23:59Z</cp:lastPrinted>
  <dcterms:created xsi:type="dcterms:W3CDTF">2019-09-30T14:04:09Z</dcterms:created>
  <dcterms:modified xsi:type="dcterms:W3CDTF">2019-12-25T11:35:23Z</dcterms:modified>
</cp:coreProperties>
</file>